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FFFF66"/>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956" y="-31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Κάντε κλικ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22/04/2017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22/04/2017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22/04/2017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22/04/2017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Κάντε κλικ για να επεξεργαστείτε τα στυλ κειμένου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22/04/2017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22/04/2017</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22/04/2017</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22/04/2017</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22/04/2017</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22/04/2017</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22/04/2017</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42CEA3-3058-4D43-AE35-B3DA76CB4003}" type="datetimeFigureOut">
              <a:rPr lang="el-GR" smtClean="0"/>
              <a:pPr/>
              <a:t>22/04/2017</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graphicFrame>
        <p:nvGraphicFramePr>
          <p:cNvPr id="4" name="3 - Πίνακας"/>
          <p:cNvGraphicFramePr>
            <a:graphicFrameLocks noGrp="1"/>
          </p:cNvGraphicFramePr>
          <p:nvPr/>
        </p:nvGraphicFramePr>
        <p:xfrm>
          <a:off x="323528" y="116632"/>
          <a:ext cx="8640960" cy="6624736"/>
        </p:xfrm>
        <a:graphic>
          <a:graphicData uri="http://schemas.openxmlformats.org/drawingml/2006/table">
            <a:tbl>
              <a:tblPr/>
              <a:tblGrid>
                <a:gridCol w="8640960"/>
              </a:tblGrid>
              <a:tr h="6624736">
                <a:tc>
                  <a:txBody>
                    <a:bodyPr/>
                    <a:lstStyle/>
                    <a:p>
                      <a:pPr algn="ctr">
                        <a:lnSpc>
                          <a:spcPct val="115000"/>
                        </a:lnSpc>
                      </a:pPr>
                      <a:r>
                        <a:rPr lang="el-GR" sz="2400" dirty="0"/>
                        <a:t>      ΠΕΡΙΓΡΑΦΩ ΤΟΝ ΠΑΠΠΟΥ ΜΟΥ - Γ' τάξη 2016</a:t>
                      </a:r>
                    </a:p>
                    <a:p>
                      <a:pPr algn="ctr">
                        <a:lnSpc>
                          <a:spcPct val="115000"/>
                        </a:lnSpc>
                      </a:pPr>
                      <a:r>
                        <a:rPr lang="el-GR" sz="2400" dirty="0">
                          <a:latin typeface="Tahoma"/>
                          <a:ea typeface="Calibri"/>
                          <a:cs typeface="Times New Roman"/>
                        </a:rPr>
                        <a:t>ΣΧΕΔΙΑΓΡΑΜΜΑ</a:t>
                      </a:r>
                    </a:p>
                    <a:p>
                      <a:pPr algn="ctr">
                        <a:lnSpc>
                          <a:spcPct val="115000"/>
                        </a:lnSpc>
                      </a:pPr>
                      <a:r>
                        <a:rPr lang="el-GR" sz="2400" b="1" u="sng" dirty="0">
                          <a:solidFill>
                            <a:srgbClr val="0000FF"/>
                          </a:solidFill>
                          <a:latin typeface="Tahoma"/>
                          <a:ea typeface="Calibri"/>
                          <a:cs typeface="Times New Roman"/>
                        </a:rPr>
                        <a:t>ΠΡΟΛΟΓΟΣ</a:t>
                      </a:r>
                      <a:endParaRPr lang="el-GR" sz="2400" u="sng" dirty="0">
                        <a:solidFill>
                          <a:srgbClr val="0000FF"/>
                        </a:solidFill>
                        <a:latin typeface="Tahoma"/>
                        <a:ea typeface="Calibri"/>
                        <a:cs typeface="Times New Roman"/>
                      </a:endParaRPr>
                    </a:p>
                    <a:p>
                      <a:pPr algn="ctr">
                        <a:lnSpc>
                          <a:spcPct val="115000"/>
                        </a:lnSpc>
                      </a:pPr>
                      <a:r>
                        <a:rPr lang="el-GR" sz="2400" b="1" dirty="0">
                          <a:latin typeface="Tahoma"/>
                          <a:ea typeface="Calibri"/>
                          <a:cs typeface="Times New Roman"/>
                        </a:rPr>
                        <a:t>Πώς ονομάζεται ο παππούς;</a:t>
                      </a:r>
                      <a:endParaRPr lang="el-GR" sz="2400" dirty="0">
                        <a:latin typeface="Tahoma"/>
                        <a:ea typeface="Calibri"/>
                        <a:cs typeface="Times New Roman"/>
                      </a:endParaRPr>
                    </a:p>
                    <a:p>
                      <a:pPr algn="ctr">
                        <a:lnSpc>
                          <a:spcPct val="115000"/>
                        </a:lnSpc>
                      </a:pPr>
                      <a:r>
                        <a:rPr lang="el-GR" sz="2400" b="1" dirty="0">
                          <a:latin typeface="Tahoma"/>
                          <a:ea typeface="Calibri"/>
                          <a:cs typeface="Times New Roman"/>
                        </a:rPr>
                        <a:t>Τι ηλικία έχει;</a:t>
                      </a:r>
                      <a:endParaRPr lang="el-GR" sz="2400" dirty="0">
                        <a:latin typeface="Tahoma"/>
                        <a:ea typeface="Calibri"/>
                        <a:cs typeface="Times New Roman"/>
                      </a:endParaRPr>
                    </a:p>
                    <a:p>
                      <a:pPr algn="ctr">
                        <a:lnSpc>
                          <a:spcPct val="115000"/>
                        </a:lnSpc>
                      </a:pPr>
                      <a:r>
                        <a:rPr lang="el-GR" sz="2400" b="1" dirty="0">
                          <a:latin typeface="Tahoma"/>
                          <a:ea typeface="Calibri"/>
                          <a:cs typeface="Times New Roman"/>
                        </a:rPr>
                        <a:t>Πού ζει;</a:t>
                      </a:r>
                      <a:endParaRPr lang="el-GR" sz="2400" dirty="0">
                        <a:latin typeface="Tahoma"/>
                        <a:ea typeface="Calibri"/>
                        <a:cs typeface="Times New Roman"/>
                      </a:endParaRPr>
                    </a:p>
                    <a:p>
                      <a:pPr algn="ctr">
                        <a:lnSpc>
                          <a:spcPct val="115000"/>
                        </a:lnSpc>
                      </a:pPr>
                      <a:r>
                        <a:rPr lang="el-GR" sz="2400" b="1" u="sng" dirty="0">
                          <a:solidFill>
                            <a:srgbClr val="0000FF"/>
                          </a:solidFill>
                          <a:latin typeface="Tahoma"/>
                          <a:ea typeface="Calibri"/>
                          <a:cs typeface="Times New Roman"/>
                        </a:rPr>
                        <a:t>ΚΥΡΙΟ ΘΕΜΑ</a:t>
                      </a:r>
                      <a:endParaRPr lang="el-GR" sz="2400" u="sng" dirty="0">
                        <a:solidFill>
                          <a:srgbClr val="0000FF"/>
                        </a:solidFill>
                        <a:latin typeface="Tahoma"/>
                        <a:ea typeface="Calibri"/>
                        <a:cs typeface="Times New Roman"/>
                      </a:endParaRPr>
                    </a:p>
                    <a:p>
                      <a:pPr algn="ctr">
                        <a:lnSpc>
                          <a:spcPct val="115000"/>
                        </a:lnSpc>
                      </a:pPr>
                      <a:r>
                        <a:rPr lang="el-GR" sz="2400" b="1" dirty="0">
                          <a:latin typeface="Tahoma"/>
                          <a:ea typeface="Calibri"/>
                          <a:cs typeface="Times New Roman"/>
                        </a:rPr>
                        <a:t>Ποια είναι τα εξωτερικά του χαρακτηριστικά;</a:t>
                      </a:r>
                      <a:endParaRPr lang="el-GR" sz="2400" dirty="0">
                        <a:latin typeface="Tahoma"/>
                        <a:ea typeface="Calibri"/>
                        <a:cs typeface="Times New Roman"/>
                      </a:endParaRPr>
                    </a:p>
                    <a:p>
                      <a:pPr algn="ctr">
                        <a:lnSpc>
                          <a:spcPct val="115000"/>
                        </a:lnSpc>
                      </a:pPr>
                      <a:r>
                        <a:rPr lang="el-GR" sz="2400" b="1" dirty="0">
                          <a:latin typeface="Tahoma"/>
                          <a:ea typeface="Calibri"/>
                          <a:cs typeface="Times New Roman"/>
                        </a:rPr>
                        <a:t>Τι δουλειά κάνει;</a:t>
                      </a:r>
                      <a:endParaRPr lang="el-GR" sz="2400" dirty="0">
                        <a:latin typeface="Tahoma"/>
                        <a:ea typeface="Calibri"/>
                        <a:cs typeface="Times New Roman"/>
                      </a:endParaRPr>
                    </a:p>
                    <a:p>
                      <a:pPr algn="ctr">
                        <a:lnSpc>
                          <a:spcPct val="115000"/>
                        </a:lnSpc>
                      </a:pPr>
                      <a:r>
                        <a:rPr lang="el-GR" sz="2400" b="1" dirty="0">
                          <a:latin typeface="Tahoma"/>
                          <a:ea typeface="Calibri"/>
                          <a:cs typeface="Times New Roman"/>
                        </a:rPr>
                        <a:t>Τον συντροφεύω στη δουλειά του;</a:t>
                      </a:r>
                      <a:endParaRPr lang="el-GR" sz="2400" dirty="0">
                        <a:latin typeface="Tahoma"/>
                        <a:ea typeface="Calibri"/>
                        <a:cs typeface="Times New Roman"/>
                      </a:endParaRPr>
                    </a:p>
                    <a:p>
                      <a:pPr algn="ctr">
                        <a:lnSpc>
                          <a:spcPct val="115000"/>
                        </a:lnSpc>
                      </a:pPr>
                      <a:r>
                        <a:rPr lang="el-GR" sz="2400" b="1" dirty="0">
                          <a:latin typeface="Tahoma"/>
                          <a:ea typeface="Calibri"/>
                          <a:cs typeface="Times New Roman"/>
                        </a:rPr>
                        <a:t>Τι μου λέει ο παππούς;</a:t>
                      </a:r>
                      <a:endParaRPr lang="el-GR" sz="2400" dirty="0">
                        <a:latin typeface="Tahoma"/>
                        <a:ea typeface="Calibri"/>
                        <a:cs typeface="Times New Roman"/>
                      </a:endParaRPr>
                    </a:p>
                    <a:p>
                      <a:pPr algn="ctr">
                        <a:lnSpc>
                          <a:spcPct val="115000"/>
                        </a:lnSpc>
                      </a:pPr>
                      <a:r>
                        <a:rPr lang="el-GR" sz="2400" b="1" dirty="0">
                          <a:latin typeface="Tahoma"/>
                          <a:ea typeface="Calibri"/>
                          <a:cs typeface="Times New Roman"/>
                        </a:rPr>
                        <a:t> Τι κάνει συνήθως; </a:t>
                      </a:r>
                      <a:endParaRPr lang="el-GR" sz="2400" b="1" dirty="0" smtClean="0">
                        <a:latin typeface="Tahoma"/>
                        <a:ea typeface="Calibri"/>
                        <a:cs typeface="Times New Roman"/>
                      </a:endParaRPr>
                    </a:p>
                    <a:p>
                      <a:pPr algn="ctr">
                        <a:lnSpc>
                          <a:spcPct val="115000"/>
                        </a:lnSpc>
                      </a:pPr>
                      <a:r>
                        <a:rPr lang="el-GR" sz="2400" b="1" u="sng" dirty="0" smtClean="0">
                          <a:solidFill>
                            <a:srgbClr val="0000FF"/>
                          </a:solidFill>
                          <a:latin typeface="Tahoma"/>
                          <a:ea typeface="Calibri"/>
                          <a:cs typeface="Times New Roman"/>
                        </a:rPr>
                        <a:t>ΕΠΙΛΟΓΟΣ</a:t>
                      </a:r>
                    </a:p>
                    <a:p>
                      <a:pPr algn="ctr">
                        <a:lnSpc>
                          <a:spcPct val="115000"/>
                        </a:lnSpc>
                      </a:pPr>
                      <a:r>
                        <a:rPr lang="el-GR" sz="2400" b="1" dirty="0" smtClean="0">
                          <a:solidFill>
                            <a:schemeClr val="tx1">
                              <a:lumMod val="95000"/>
                              <a:lumOff val="5000"/>
                            </a:schemeClr>
                          </a:solidFill>
                          <a:latin typeface="Tahoma"/>
                          <a:ea typeface="Calibri"/>
                          <a:cs typeface="Times New Roman"/>
                        </a:rPr>
                        <a:t>Θαυμάζω τον παππού μου; Θέλω του μοιάσω;</a:t>
                      </a:r>
                      <a:endParaRPr lang="en-US" sz="2400" b="1" dirty="0" smtClean="0">
                        <a:solidFill>
                          <a:schemeClr val="tx1">
                            <a:lumMod val="95000"/>
                            <a:lumOff val="5000"/>
                          </a:schemeClr>
                        </a:solidFill>
                        <a:latin typeface="Tahoma"/>
                        <a:ea typeface="Calibri"/>
                        <a:cs typeface="Times New Roman"/>
                      </a:endParaRPr>
                    </a:p>
                    <a:p>
                      <a:pPr algn="ctr">
                        <a:lnSpc>
                          <a:spcPct val="115000"/>
                        </a:lnSpc>
                      </a:pPr>
                      <a:endParaRPr lang="el-GR" sz="2400" dirty="0">
                        <a:solidFill>
                          <a:schemeClr val="tx1">
                            <a:lumMod val="95000"/>
                            <a:lumOff val="5000"/>
                          </a:schemeClr>
                        </a:solidFill>
                        <a:latin typeface="Tahoma"/>
                        <a:ea typeface="Calibri"/>
                        <a:cs typeface="Times New Roman"/>
                      </a:endParaRPr>
                    </a:p>
                    <a:p>
                      <a:pPr algn="ctr"/>
                      <a:r>
                        <a:rPr lang="el-GR" sz="800" b="1" dirty="0" smtClean="0"/>
                        <a:t> </a:t>
                      </a:r>
                      <a:r>
                        <a:rPr lang="el-GR" sz="800" dirty="0" smtClean="0"/>
                        <a:t>    </a:t>
                      </a:r>
                      <a:r>
                        <a:rPr lang="el-GR" sz="800" dirty="0"/>
                        <a:t>Τάξεις: Γ'  </a:t>
                      </a:r>
                      <a:endParaRPr lang="el-GR" sz="800" dirty="0">
                        <a:latin typeface="Tahoma"/>
                      </a:endParaRPr>
                    </a:p>
                  </a:txBody>
                  <a:tcPr marL="72970" marR="72970" marT="36485" marB="36485" anchor="ctr">
                    <a:lnL>
                      <a:noFill/>
                    </a:lnL>
                    <a:lnR>
                      <a:noFill/>
                    </a:lnR>
                    <a:lnT>
                      <a:noFill/>
                    </a:lnT>
                    <a:lnB>
                      <a:noFill/>
                    </a:lnB>
                    <a:solidFill>
                      <a:srgbClr val="FFFF99"/>
                    </a:solidFill>
                  </a:tcPr>
                </a:tc>
              </a:tr>
            </a:tbl>
          </a:graphicData>
        </a:graphic>
      </p:graphicFrame>
      <p:pic>
        <p:nvPicPr>
          <p:cNvPr id="3074" name="Picture 2" descr="K:\ΒΑΣΙΚΟ!!!!\ΚΩΣΤΑΣ!!\1.  ΣΧΟΛΕΙΟ\1. ΤΑΞΕΙΣ ΥΛΙΚΟ!!!\Γ' ΤΑΞΗ - 2016-2017\1. ΓΛΩΣΣΑ!!!!\1. ΤΕΥΧΟΣ 1 - ΓΛΩΣΣΑ Γ' ΤΑΞΗ\2. Στο σπίτι και στη γειτονιά\3. Τα παιδικά μου παιχνίδια\perigrafh-prosopoy\perigrafh-prosopoy-g-2016\image\αρχείο λήψης.jpg"/>
          <p:cNvPicPr>
            <a:picLocks noChangeAspect="1" noChangeArrowheads="1"/>
          </p:cNvPicPr>
          <p:nvPr/>
        </p:nvPicPr>
        <p:blipFill>
          <a:blip r:embed="rId2" cstate="print"/>
          <a:srcRect r="9759"/>
          <a:stretch>
            <a:fillRect/>
          </a:stretch>
        </p:blipFill>
        <p:spPr bwMode="auto">
          <a:xfrm>
            <a:off x="395536" y="188640"/>
            <a:ext cx="1080120" cy="1029621"/>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 Πίνακας"/>
          <p:cNvGraphicFramePr>
            <a:graphicFrameLocks noGrp="1"/>
          </p:cNvGraphicFramePr>
          <p:nvPr/>
        </p:nvGraphicFramePr>
        <p:xfrm>
          <a:off x="323528" y="260648"/>
          <a:ext cx="8424936" cy="6480720"/>
        </p:xfrm>
        <a:graphic>
          <a:graphicData uri="http://schemas.openxmlformats.org/drawingml/2006/table">
            <a:tbl>
              <a:tblPr/>
              <a:tblGrid>
                <a:gridCol w="8424936"/>
              </a:tblGrid>
              <a:tr h="6480720">
                <a:tc>
                  <a:txBody>
                    <a:bodyPr/>
                    <a:lstStyle/>
                    <a:p>
                      <a:pPr algn="ctr">
                        <a:lnSpc>
                          <a:spcPct val="115000"/>
                        </a:lnSpc>
                      </a:pPr>
                      <a:r>
                        <a:rPr lang="el-GR" sz="2000" dirty="0"/>
                        <a:t>      ΠΕΡΙΓΡΑΦΩ ΤΟΝ ΠΑΠΠΟΥ ΜΟΥ - Γ' τάξη 2016</a:t>
                      </a:r>
                    </a:p>
                    <a:p>
                      <a:pPr algn="ctr">
                        <a:lnSpc>
                          <a:spcPct val="115000"/>
                        </a:lnSpc>
                      </a:pPr>
                      <a:r>
                        <a:rPr lang="el-GR" sz="2000" b="1" dirty="0">
                          <a:solidFill>
                            <a:srgbClr val="FF00FF"/>
                          </a:solidFill>
                          <a:latin typeface="Tahoma"/>
                          <a:ea typeface="Calibri"/>
                          <a:cs typeface="Times New Roman"/>
                        </a:rPr>
                        <a:t>ΛΕΞΙΛΟΓΙΟ ΠΡΟΛΟΓΟΥ</a:t>
                      </a:r>
                      <a:endParaRPr lang="el-GR" sz="2000" dirty="0">
                        <a:latin typeface="Tahoma"/>
                        <a:ea typeface="Calibri"/>
                        <a:cs typeface="Times New Roman"/>
                      </a:endParaRPr>
                    </a:p>
                    <a:p>
                      <a:pPr algn="ctr">
                        <a:lnSpc>
                          <a:spcPct val="115000"/>
                        </a:lnSpc>
                      </a:pPr>
                      <a:r>
                        <a:rPr lang="el-GR" sz="2000" dirty="0">
                          <a:latin typeface="Tahoma"/>
                          <a:ea typeface="Calibri"/>
                          <a:cs typeface="Times New Roman"/>
                        </a:rPr>
                        <a:t>Μπαμπάς της μαμάς μου ή του μπαμπά μου...</a:t>
                      </a:r>
                    </a:p>
                    <a:p>
                      <a:pPr algn="ctr">
                        <a:lnSpc>
                          <a:spcPct val="115000"/>
                        </a:lnSpc>
                      </a:pPr>
                      <a:r>
                        <a:rPr lang="el-GR" sz="2000" dirty="0" smtClean="0">
                          <a:latin typeface="Tahoma"/>
                          <a:ea typeface="Calibri"/>
                          <a:cs typeface="Times New Roman"/>
                        </a:rPr>
                        <a:t>Εξηντάχρονος ...  εβδομηντάχρονος</a:t>
                      </a:r>
                      <a:r>
                        <a:rPr lang="el-GR" sz="2000" dirty="0">
                          <a:latin typeface="Tahoma"/>
                          <a:ea typeface="Calibri"/>
                          <a:cs typeface="Times New Roman"/>
                        </a:rPr>
                        <a:t>;</a:t>
                      </a:r>
                    </a:p>
                    <a:p>
                      <a:pPr algn="ctr">
                        <a:lnSpc>
                          <a:spcPct val="115000"/>
                        </a:lnSpc>
                      </a:pPr>
                      <a:r>
                        <a:rPr lang="el-GR" sz="2000" dirty="0">
                          <a:latin typeface="Tahoma"/>
                          <a:ea typeface="Calibri"/>
                          <a:cs typeface="Times New Roman"/>
                        </a:rPr>
                        <a:t>ζει σε ορεινό χωριό ή σε πόλη;</a:t>
                      </a:r>
                    </a:p>
                    <a:p>
                      <a:pPr algn="ctr">
                        <a:lnSpc>
                          <a:spcPct val="115000"/>
                        </a:lnSpc>
                      </a:pPr>
                      <a:r>
                        <a:rPr lang="el-GR" sz="2000" b="1" dirty="0">
                          <a:solidFill>
                            <a:srgbClr val="FF0000"/>
                          </a:solidFill>
                          <a:latin typeface="Tahoma"/>
                          <a:ea typeface="Calibri"/>
                          <a:cs typeface="Times New Roman"/>
                        </a:rPr>
                        <a:t>ΛΕΞΙΛΟΓΙΟ ΚΥΡΙΟΥ ΘΕΜΑΤΟΣ</a:t>
                      </a:r>
                      <a:endParaRPr lang="el-GR" sz="2000" dirty="0">
                        <a:solidFill>
                          <a:srgbClr val="FF0000"/>
                        </a:solidFill>
                        <a:latin typeface="Tahoma"/>
                        <a:ea typeface="Calibri"/>
                        <a:cs typeface="Times New Roman"/>
                      </a:endParaRPr>
                    </a:p>
                    <a:p>
                      <a:pPr algn="ctr">
                        <a:lnSpc>
                          <a:spcPct val="115000"/>
                        </a:lnSpc>
                      </a:pPr>
                      <a:r>
                        <a:rPr lang="el-GR" sz="2000" dirty="0">
                          <a:latin typeface="Tahoma"/>
                          <a:ea typeface="Calibri"/>
                          <a:cs typeface="Times New Roman"/>
                        </a:rPr>
                        <a:t>κοντόχοντρος; ψηλός σαν κυπαρίσσι; παχουλός;</a:t>
                      </a:r>
                    </a:p>
                    <a:p>
                      <a:pPr algn="ctr">
                        <a:lnSpc>
                          <a:spcPct val="115000"/>
                        </a:lnSpc>
                      </a:pPr>
                      <a:r>
                        <a:rPr lang="el-GR" sz="2000" dirty="0">
                          <a:latin typeface="Tahoma"/>
                          <a:ea typeface="Calibri"/>
                          <a:cs typeface="Times New Roman"/>
                        </a:rPr>
                        <a:t>γκρίζα μαλλιά; κάτασπρα;  μεγάλη κοιλιά; γλυκό βλέμμα; είναι οικοδόμος; </a:t>
                      </a:r>
                      <a:r>
                        <a:rPr lang="el-GR" sz="2000" dirty="0" smtClean="0">
                          <a:latin typeface="Tahoma"/>
                          <a:ea typeface="Calibri"/>
                          <a:cs typeface="Times New Roman"/>
                        </a:rPr>
                        <a:t>δάσκαλος</a:t>
                      </a:r>
                      <a:r>
                        <a:rPr lang="el-GR" sz="2000" dirty="0">
                          <a:latin typeface="Tahoma"/>
                          <a:ea typeface="Calibri"/>
                          <a:cs typeface="Times New Roman"/>
                        </a:rPr>
                        <a:t>; έχει μαγαζί;</a:t>
                      </a:r>
                    </a:p>
                    <a:p>
                      <a:pPr algn="ctr">
                        <a:lnSpc>
                          <a:spcPct val="115000"/>
                        </a:lnSpc>
                      </a:pPr>
                      <a:r>
                        <a:rPr lang="el-GR" sz="2000" dirty="0">
                          <a:latin typeface="Tahoma"/>
                          <a:ea typeface="Calibri"/>
                          <a:cs typeface="Times New Roman"/>
                        </a:rPr>
                        <a:t>είναι συνταξιούχος;....</a:t>
                      </a:r>
                    </a:p>
                    <a:p>
                      <a:pPr algn="ctr">
                        <a:lnSpc>
                          <a:spcPct val="115000"/>
                        </a:lnSpc>
                      </a:pPr>
                      <a:r>
                        <a:rPr lang="el-GR" sz="2000" dirty="0">
                          <a:latin typeface="Tahoma"/>
                          <a:ea typeface="Calibri"/>
                          <a:cs typeface="Times New Roman"/>
                        </a:rPr>
                        <a:t>ευγενικός; δίνει συμβουλές; αγαπημένη του </a:t>
                      </a:r>
                      <a:r>
                        <a:rPr lang="el-GR" sz="2000" dirty="0" smtClean="0">
                          <a:latin typeface="Tahoma"/>
                          <a:ea typeface="Calibri"/>
                          <a:cs typeface="Times New Roman"/>
                        </a:rPr>
                        <a:t>ασχολία</a:t>
                      </a:r>
                      <a:r>
                        <a:rPr lang="el-GR" sz="2000" dirty="0">
                          <a:latin typeface="Tahoma"/>
                          <a:ea typeface="Calibri"/>
                          <a:cs typeface="Times New Roman"/>
                        </a:rPr>
                        <a:t>. Παίζει τάβλι; ξέρει πολλά πράγματα; αυστηρός; πάει καφενείο;</a:t>
                      </a:r>
                    </a:p>
                    <a:p>
                      <a:pPr algn="ctr">
                        <a:lnSpc>
                          <a:spcPct val="115000"/>
                        </a:lnSpc>
                      </a:pPr>
                      <a:r>
                        <a:rPr lang="el-GR" sz="2000" b="1" dirty="0">
                          <a:solidFill>
                            <a:srgbClr val="FF00FF"/>
                          </a:solidFill>
                          <a:latin typeface="Tahoma"/>
                          <a:ea typeface="Calibri"/>
                          <a:cs typeface="Times New Roman"/>
                        </a:rPr>
                        <a:t>ΕΠΙΛΟΓΟΣ</a:t>
                      </a:r>
                      <a:endParaRPr lang="el-GR" sz="2000" dirty="0">
                        <a:solidFill>
                          <a:srgbClr val="FF00FF"/>
                        </a:solidFill>
                        <a:latin typeface="Tahoma"/>
                        <a:ea typeface="Calibri"/>
                        <a:cs typeface="Times New Roman"/>
                      </a:endParaRPr>
                    </a:p>
                    <a:p>
                      <a:pPr algn="ctr">
                        <a:lnSpc>
                          <a:spcPct val="115000"/>
                        </a:lnSpc>
                      </a:pPr>
                      <a:r>
                        <a:rPr lang="el-GR" sz="2000" dirty="0">
                          <a:latin typeface="Tahoma"/>
                          <a:ea typeface="Calibri"/>
                          <a:cs typeface="Times New Roman"/>
                        </a:rPr>
                        <a:t>Λατρεύω, επιθυμώ πολύ, μου λείπει, δε θα ξεχάσω ποτέ, θέλω να του μοιάσω, τον επιθυμώ πολύ, περνώ πολύ χρόνο μαζί του</a:t>
                      </a:r>
                      <a:r>
                        <a:rPr lang="el-GR" sz="2000" dirty="0" smtClean="0">
                          <a:latin typeface="Tahoma"/>
                          <a:ea typeface="Calibri"/>
                          <a:cs typeface="Times New Roman"/>
                        </a:rPr>
                        <a:t>...</a:t>
                      </a:r>
                      <a:endParaRPr lang="en-US" sz="2000" dirty="0" smtClean="0">
                        <a:latin typeface="Tahoma"/>
                        <a:ea typeface="Calibri"/>
                        <a:cs typeface="Times New Roman"/>
                      </a:endParaRPr>
                    </a:p>
                    <a:p>
                      <a:pPr algn="ctr">
                        <a:lnSpc>
                          <a:spcPct val="115000"/>
                        </a:lnSpc>
                      </a:pPr>
                      <a:endParaRPr lang="el-GR" sz="2000" dirty="0">
                        <a:latin typeface="Tahoma"/>
                        <a:ea typeface="Calibri"/>
                        <a:cs typeface="Times New Roman"/>
                      </a:endParaRPr>
                    </a:p>
                    <a:p>
                      <a:pPr algn="ctr"/>
                      <a:r>
                        <a:rPr lang="el-GR" sz="900" dirty="0"/>
                        <a:t>    Τάξεις: Γ'  </a:t>
                      </a:r>
                      <a:endParaRPr lang="el-GR" sz="900" dirty="0">
                        <a:latin typeface="Tahoma"/>
                      </a:endParaRPr>
                    </a:p>
                  </a:txBody>
                  <a:tcPr marL="65814" marR="65814" marT="32907" marB="32907" anchor="ctr">
                    <a:lnL>
                      <a:noFill/>
                    </a:lnL>
                    <a:lnR>
                      <a:noFill/>
                    </a:lnR>
                    <a:lnT>
                      <a:noFill/>
                    </a:lnT>
                    <a:lnB>
                      <a:noFill/>
                    </a:lnB>
                    <a:solidFill>
                      <a:schemeClr val="accent6">
                        <a:lumMod val="20000"/>
                        <a:lumOff val="80000"/>
                      </a:schemeClr>
                    </a:solidFill>
                  </a:tcPr>
                </a:tc>
              </a:tr>
            </a:tbl>
          </a:graphicData>
        </a:graphic>
      </p:graphicFrame>
      <p:pic>
        <p:nvPicPr>
          <p:cNvPr id="2050" name="Picture 2" descr="K:\ΒΑΣΙΚΟ!!!!\ΚΩΣΤΑΣ!!\1.  ΣΧΟΛΕΙΟ\1. ΤΑΞΕΙΣ ΥΛΙΚΟ!!!\Γ' ΤΑΞΗ - 2016-2017\1. ΓΛΩΣΣΑ!!!!\1. ΤΕΥΧΟΣ 1 - ΓΛΩΣΣΑ Γ' ΤΑΞΗ\2. Στο σπίτι και στη γειτονιά\3. Τα παιδικά μου παιχνίδια\perigrafh-prosopoy\perigrafh-prosopoy-g-2016\image\images.jpg"/>
          <p:cNvPicPr>
            <a:picLocks noChangeAspect="1" noChangeArrowheads="1"/>
          </p:cNvPicPr>
          <p:nvPr/>
        </p:nvPicPr>
        <p:blipFill>
          <a:blip r:embed="rId2" cstate="print"/>
          <a:srcRect/>
          <a:stretch>
            <a:fillRect/>
          </a:stretch>
        </p:blipFill>
        <p:spPr bwMode="auto">
          <a:xfrm>
            <a:off x="395536" y="260648"/>
            <a:ext cx="1098369" cy="1224136"/>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 Πίνακας"/>
          <p:cNvGraphicFramePr>
            <a:graphicFrameLocks noGrp="1"/>
          </p:cNvGraphicFramePr>
          <p:nvPr/>
        </p:nvGraphicFramePr>
        <p:xfrm>
          <a:off x="179512" y="116632"/>
          <a:ext cx="8856984" cy="6624736"/>
        </p:xfrm>
        <a:graphic>
          <a:graphicData uri="http://schemas.openxmlformats.org/drawingml/2006/table">
            <a:tbl>
              <a:tblPr/>
              <a:tblGrid>
                <a:gridCol w="8856984"/>
              </a:tblGrid>
              <a:tr h="6624736">
                <a:tc>
                  <a:txBody>
                    <a:bodyPr/>
                    <a:lstStyle/>
                    <a:p>
                      <a:pPr algn="ctr">
                        <a:lnSpc>
                          <a:spcPct val="115000"/>
                        </a:lnSpc>
                      </a:pPr>
                      <a:r>
                        <a:rPr lang="el-GR" sz="1200" dirty="0"/>
                        <a:t>      </a:t>
                      </a:r>
                      <a:r>
                        <a:rPr lang="el-GR" sz="2000" b="1" dirty="0">
                          <a:solidFill>
                            <a:srgbClr val="0000FF"/>
                          </a:solidFill>
                        </a:rPr>
                        <a:t>ΠΕΡΙΓΡΑΦΩ ΤΟΝ ΠΑΠΠΟΥ ΜΟΥ</a:t>
                      </a:r>
                      <a:r>
                        <a:rPr lang="el-GR" sz="2000" dirty="0"/>
                        <a:t> - Γ' τάξη 2016</a:t>
                      </a:r>
                    </a:p>
                    <a:p>
                      <a:pPr algn="ctr">
                        <a:lnSpc>
                          <a:spcPct val="115000"/>
                        </a:lnSpc>
                      </a:pPr>
                      <a:r>
                        <a:rPr lang="el-GR" sz="2000" b="1" dirty="0">
                          <a:latin typeface="Tahoma"/>
                          <a:ea typeface="Calibri"/>
                          <a:cs typeface="Times New Roman"/>
                        </a:rPr>
                        <a:t>ΕΚΘΕΣΗ - ΠΑΡΑΔΕΙΓΜΑ</a:t>
                      </a:r>
                      <a:endParaRPr lang="el-GR" sz="2000" dirty="0">
                        <a:latin typeface="Tahoma"/>
                        <a:ea typeface="Calibri"/>
                        <a:cs typeface="Times New Roman"/>
                      </a:endParaRPr>
                    </a:p>
                    <a:p>
                      <a:pPr algn="l">
                        <a:lnSpc>
                          <a:spcPct val="115000"/>
                        </a:lnSpc>
                      </a:pPr>
                      <a:r>
                        <a:rPr lang="el-GR" sz="2000" b="1" dirty="0">
                          <a:latin typeface="Arial" pitchFamily="34" charset="0"/>
                          <a:ea typeface="Calibri"/>
                          <a:cs typeface="Arial" pitchFamily="34" charset="0"/>
                        </a:rPr>
                        <a:t>     Ο παππούς μου ονομάζεται Νίκος. Είναι περίπου εξήντα χρονών.  Ζει μαζί μας στο ίδιο σπίτι εδώ και πολλά χρόνια. </a:t>
                      </a:r>
                      <a:endParaRPr lang="el-GR" sz="2000" dirty="0">
                        <a:latin typeface="Arial" pitchFamily="34" charset="0"/>
                        <a:ea typeface="Calibri"/>
                        <a:cs typeface="Arial" pitchFamily="34" charset="0"/>
                      </a:endParaRPr>
                    </a:p>
                    <a:p>
                      <a:pPr algn="l"/>
                      <a:r>
                        <a:rPr lang="el-GR" sz="2000" b="1" dirty="0">
                          <a:latin typeface="Arial" pitchFamily="34" charset="0"/>
                          <a:cs typeface="Arial" pitchFamily="34" charset="0"/>
                        </a:rPr>
                        <a:t>      Είναι σχετικά κοντός και έχει μια μεγάλη κοιλία. Έχει γκρίζα πυκνά μαλλιά σαν τις στάχτες. Ξέχασα να πω το επάγγελμά του. Είναι οδηγός </a:t>
                      </a:r>
                      <a:r>
                        <a:rPr lang="el-GR" sz="2000" b="1" dirty="0" smtClean="0">
                          <a:latin typeface="Arial" pitchFamily="34" charset="0"/>
                          <a:cs typeface="Arial" pitchFamily="34" charset="0"/>
                        </a:rPr>
                        <a:t>φορτηγού </a:t>
                      </a:r>
                      <a:r>
                        <a:rPr lang="el-GR" sz="2000" b="1" dirty="0">
                          <a:latin typeface="Arial" pitchFamily="34" charset="0"/>
                          <a:cs typeface="Arial" pitchFamily="34" charset="0"/>
                        </a:rPr>
                        <a:t>και μεταφέρει εμπορεύματα σε όλη την Ελλάδα. Πολλές φορές τον συντροφεύω στα ταξίδια του. Όταν βέβαια δεν είναι πολύ μακρινά. Σε όλη τη διαδρομή μου λέει αστείες ιστορίες και σκάω στα γέλια. Πολλές φορές μου δίνει συμβουλές για να γίνω καλύτερος άνθρωπος. Όταν έρχεται στο σπίτι πάντα έχει μια μικρή έκπληξη για μένα. Μέσα στις τσέπες του έχει σοκολατάκια ή καραμέλες. Καμιά φορά μου φέρνει σε σακουλίτσες αυτοκινητάκια ή αλλά μικρά παιχνιδάκια. Η μαμά μου τον μαλώνει συνέχεια. Δεν θέλει να με καλομαθαίνει, λέει. Αυτός όμως δεν την ακούει ποτέ.</a:t>
                      </a:r>
                    </a:p>
                    <a:p>
                      <a:pPr algn="l"/>
                      <a:r>
                        <a:rPr lang="el-GR" sz="2000" b="1" dirty="0">
                          <a:latin typeface="Arial" pitchFamily="34" charset="0"/>
                          <a:cs typeface="Arial" pitchFamily="34" charset="0"/>
                        </a:rPr>
                        <a:t>       Όλοι λένε πώς του μοιάζω πολύ. Όταν το ακούω αυτό χαίρομαι πολύ γιατί αγαπώ τον παππού μου και θέλω να του μοιάσω.</a:t>
                      </a:r>
                    </a:p>
                    <a:p>
                      <a:pPr algn="ctr"/>
                      <a:r>
                        <a:rPr lang="el-GR" sz="1100" b="1" dirty="0"/>
                        <a:t> </a:t>
                      </a:r>
                    </a:p>
                    <a:p>
                      <a:pPr algn="ctr"/>
                      <a:r>
                        <a:rPr lang="el-GR" sz="1200" dirty="0"/>
                        <a:t> </a:t>
                      </a:r>
                    </a:p>
                    <a:p>
                      <a:pPr algn="ctr"/>
                      <a:r>
                        <a:rPr lang="el-GR" sz="900" dirty="0"/>
                        <a:t>    Τάξεις: Γ' </a:t>
                      </a:r>
                      <a:r>
                        <a:rPr lang="el-GR" sz="900"/>
                        <a:t> </a:t>
                      </a:r>
                      <a:endParaRPr lang="el-GR" sz="900" dirty="0">
                        <a:latin typeface="Tahoma"/>
                      </a:endParaRPr>
                    </a:p>
                  </a:txBody>
                  <a:tcPr marL="62716" marR="62716" marT="31358" marB="31358" anchor="ctr">
                    <a:lnL>
                      <a:noFill/>
                    </a:lnL>
                    <a:lnR>
                      <a:noFill/>
                    </a:lnR>
                    <a:lnT>
                      <a:noFill/>
                    </a:lnT>
                    <a:lnB>
                      <a:noFill/>
                    </a:lnB>
                    <a:solidFill>
                      <a:schemeClr val="accent3">
                        <a:lumMod val="20000"/>
                        <a:lumOff val="80000"/>
                      </a:schemeClr>
                    </a:solidFill>
                  </a:tcPr>
                </a:tc>
              </a:tr>
            </a:tbl>
          </a:graphicData>
        </a:graphic>
      </p:graphicFrame>
      <p:pic>
        <p:nvPicPr>
          <p:cNvPr id="6" name="Picture 2" descr="K:\ΒΑΣΙΚΟ!!!!\ΚΩΣΤΑΣ!!\1.  ΣΧΟΛΕΙΟ\1. ΤΑΞΕΙΣ ΥΛΙΚΟ!!!\Γ' ΤΑΞΗ - 2016-2017\1. ΓΛΩΣΣΑ!!!!\1. ΤΕΥΧΟΣ 1 - ΓΛΩΣΣΑ Γ' ΤΑΞΗ\2. Στο σπίτι και στη γειτονιά\3. Τα παιδικά μου παιχνίδια\perigrafh-prosopoy\perigrafh-prosopoy-g-2016\image\papoys1 (2).jpg"/>
          <p:cNvPicPr>
            <a:picLocks noChangeAspect="1" noChangeArrowheads="1"/>
          </p:cNvPicPr>
          <p:nvPr/>
        </p:nvPicPr>
        <p:blipFill>
          <a:blip r:embed="rId2" cstate="print"/>
          <a:srcRect/>
          <a:stretch>
            <a:fillRect/>
          </a:stretch>
        </p:blipFill>
        <p:spPr bwMode="auto">
          <a:xfrm>
            <a:off x="7452320" y="5641946"/>
            <a:ext cx="1403649" cy="1027413"/>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248</TotalTime>
  <Words>96</Words>
  <Application>Microsoft Office PowerPoint</Application>
  <PresentationFormat>Προβολή στην οθόνη (4:3)</PresentationFormat>
  <Paragraphs>38</Paragraphs>
  <Slides>3</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3</vt:i4>
      </vt:variant>
    </vt:vector>
  </HeadingPairs>
  <TitlesOfParts>
    <vt:vector size="4" baseType="lpstr">
      <vt:lpstr>Θέμα του Office</vt:lpstr>
      <vt:lpstr>Διαφάνεια 1</vt:lpstr>
      <vt:lpstr>Διαφάνεια 2</vt:lpstr>
      <vt:lpstr>Διαφάνεια 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ΛΕΞΙΛΟΓΙΟ</dc:title>
  <dc:creator>BASILOPOYLOS KOSTAS</dc:creator>
  <cp:lastModifiedBy>Microsoft</cp:lastModifiedBy>
  <cp:revision>27</cp:revision>
  <dcterms:created xsi:type="dcterms:W3CDTF">2016-10-23T07:48:06Z</dcterms:created>
  <dcterms:modified xsi:type="dcterms:W3CDTF">2017-04-22T07:01:23Z</dcterms:modified>
</cp:coreProperties>
</file>