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88" r:id="rId2"/>
    <p:sldId id="296" r:id="rId3"/>
    <p:sldId id="297" r:id="rId4"/>
    <p:sldId id="257" r:id="rId5"/>
    <p:sldId id="290" r:id="rId6"/>
    <p:sldId id="273" r:id="rId7"/>
    <p:sldId id="314" r:id="rId8"/>
    <p:sldId id="291" r:id="rId9"/>
    <p:sldId id="303" r:id="rId10"/>
    <p:sldId id="275" r:id="rId11"/>
    <p:sldId id="262" r:id="rId12"/>
    <p:sldId id="289" r:id="rId13"/>
    <p:sldId id="266" r:id="rId14"/>
    <p:sldId id="305" r:id="rId15"/>
    <p:sldId id="309" r:id="rId16"/>
    <p:sldId id="306" r:id="rId17"/>
    <p:sldId id="310" r:id="rId18"/>
    <p:sldId id="307" r:id="rId19"/>
    <p:sldId id="311" r:id="rId20"/>
    <p:sldId id="308" r:id="rId21"/>
    <p:sldId id="312" r:id="rId22"/>
    <p:sldId id="269" r:id="rId23"/>
    <p:sldId id="313" r:id="rId24"/>
    <p:sldId id="268" r:id="rId25"/>
    <p:sldId id="267" r:id="rId26"/>
    <p:sldId id="276" r:id="rId27"/>
    <p:sldId id="299" r:id="rId28"/>
    <p:sldId id="298" r:id="rId29"/>
    <p:sldId id="292" r:id="rId30"/>
    <p:sldId id="293" r:id="rId31"/>
    <p:sldId id="302" r:id="rId32"/>
    <p:sldId id="301" r:id="rId33"/>
    <p:sldId id="277" r:id="rId34"/>
    <p:sldId id="304" r:id="rId35"/>
    <p:sldId id="294" r:id="rId36"/>
    <p:sldId id="279" r:id="rId37"/>
    <p:sldId id="287" r:id="rId38"/>
    <p:sldId id="283" r:id="rId39"/>
    <p:sldId id="284" r:id="rId40"/>
    <p:sldId id="278" r:id="rId41"/>
    <p:sldId id="258" r:id="rId42"/>
    <p:sldId id="260" r:id="rId43"/>
    <p:sldId id="295" r:id="rId44"/>
    <p:sldId id="272" r:id="rId45"/>
    <p:sldId id="271" r:id="rId46"/>
    <p:sldId id="282" r:id="rId47"/>
    <p:sldId id="261" r:id="rId48"/>
    <p:sldId id="280" r:id="rId49"/>
    <p:sldId id="281" r:id="rId50"/>
    <p:sldId id="300" r:id="rId5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78" autoAdjust="0"/>
  </p:normalViewPr>
  <p:slideViewPr>
    <p:cSldViewPr>
      <p:cViewPr varScale="1">
        <p:scale>
          <a:sx n="88" d="100"/>
          <a:sy n="88" d="100"/>
        </p:scale>
        <p:origin x="-128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31E1B2-E24B-4395-AAAA-90C4267E99A9}" type="datetimeFigureOut">
              <a:rPr lang="el-GR" smtClean="0"/>
              <a:t>9/4/2020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E16C65-71E8-4306-A8CA-BF328A2480A4}" type="slidenum">
              <a:rPr lang="el-GR" smtClean="0"/>
              <a:t>‹#›</a:t>
            </a:fld>
            <a:endParaRPr lang="el-GR"/>
          </a:p>
        </p:txBody>
      </p:sp>
    </p:spTree>
    <p:extLst>
      <p:ext uri="{BB962C8B-B14F-4D97-AF65-F5344CB8AC3E}">
        <p14:creationId xmlns:p14="http://schemas.microsoft.com/office/powerpoint/2010/main" val="245441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FE16C65-71E8-4306-A8CA-BF328A2480A4}" type="slidenum">
              <a:rPr lang="el-GR" smtClean="0"/>
              <a:t>33</a:t>
            </a:fld>
            <a:endParaRPr lang="el-GR"/>
          </a:p>
        </p:txBody>
      </p:sp>
    </p:spTree>
    <p:extLst>
      <p:ext uri="{BB962C8B-B14F-4D97-AF65-F5344CB8AC3E}">
        <p14:creationId xmlns:p14="http://schemas.microsoft.com/office/powerpoint/2010/main" val="2701680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9/4/2020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9/4/2020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57200" y="476672"/>
            <a:ext cx="8229600" cy="5649491"/>
          </a:xfrm>
          <a:solidFill>
            <a:schemeClr val="tx2">
              <a:lumMod val="20000"/>
              <a:lumOff val="80000"/>
            </a:schemeClr>
          </a:solidFill>
        </p:spPr>
        <p:txBody>
          <a:bodyPr>
            <a:normAutofit/>
          </a:bodyPr>
          <a:lstStyle/>
          <a:p>
            <a:pPr algn="ctr"/>
            <a:endParaRPr lang="el-GR" sz="4000" b="1" dirty="0" smtClean="0">
              <a:solidFill>
                <a:srgbClr val="FF0000"/>
              </a:solidFill>
              <a:latin typeface="Times New Roman" pitchFamily="18" charset="0"/>
              <a:cs typeface="Times New Roman" pitchFamily="18" charset="0"/>
            </a:endParaRPr>
          </a:p>
          <a:p>
            <a:pPr algn="ctr"/>
            <a:endParaRPr lang="el-GR" sz="4000" b="1" dirty="0">
              <a:solidFill>
                <a:srgbClr val="FF0000"/>
              </a:solidFill>
              <a:latin typeface="Times New Roman" pitchFamily="18" charset="0"/>
              <a:cs typeface="Times New Roman" pitchFamily="18" charset="0"/>
            </a:endParaRPr>
          </a:p>
          <a:p>
            <a:pPr algn="ctr"/>
            <a:endParaRPr lang="el-GR" sz="4000" b="1" dirty="0" smtClean="0">
              <a:solidFill>
                <a:srgbClr val="FF0000"/>
              </a:solidFill>
              <a:latin typeface="Times New Roman" pitchFamily="18" charset="0"/>
              <a:cs typeface="Times New Roman" pitchFamily="18" charset="0"/>
            </a:endParaRPr>
          </a:p>
          <a:p>
            <a:pPr marL="0" indent="0" algn="ctr">
              <a:buNone/>
            </a:pPr>
            <a:r>
              <a:rPr lang="el-GR"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ΤΑ   ΕΘΙΜΑ ΤΟΥ ΠΑΣΧΑ</a:t>
            </a:r>
            <a:endPar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endParaRPr>
          </a:p>
          <a:p>
            <a:pPr marL="0" indent="0" algn="ctr">
              <a:buNone/>
            </a:pPr>
            <a:endParaRPr lang="el-GR" sz="2000" b="1" dirty="0" smtClean="0">
              <a:ln w="18000">
                <a:solidFill>
                  <a:schemeClr val="accent2">
                    <a:satMod val="140000"/>
                  </a:schemeClr>
                </a:solidFill>
                <a:prstDash val="solid"/>
                <a:miter lim="800000"/>
              </a:ln>
              <a:effectLst>
                <a:outerShdw blurRad="25500" dist="23000" dir="7020000" algn="tl">
                  <a:srgbClr val="000000">
                    <a:alpha val="50000"/>
                  </a:srgbClr>
                </a:outerShdw>
              </a:effectLst>
              <a:latin typeface="Times New Roman" pitchFamily="18" charset="0"/>
              <a:cs typeface="Times New Roman" pitchFamily="18" charset="0"/>
            </a:endParaRPr>
          </a:p>
          <a:p>
            <a:pPr marL="0" indent="0" algn="ctr">
              <a:buNone/>
            </a:pPr>
            <a:r>
              <a:rPr lang="el-GR" sz="2000" b="1" dirty="0" smtClean="0">
                <a:ln w="18000">
                  <a:solidFill>
                    <a:schemeClr val="accent2">
                      <a:satMod val="140000"/>
                    </a:schemeClr>
                  </a:solidFill>
                  <a:prstDash val="solid"/>
                  <a:miter lim="800000"/>
                </a:ln>
                <a:effectLst>
                  <a:outerShdw blurRad="25500" dist="23000" dir="7020000" algn="tl">
                    <a:srgbClr val="000000">
                      <a:alpha val="50000"/>
                    </a:srgbClr>
                  </a:outerShdw>
                </a:effectLst>
                <a:latin typeface="Times New Roman" pitchFamily="18" charset="0"/>
                <a:cs typeface="Times New Roman" pitchFamily="18" charset="0"/>
              </a:rPr>
              <a:t>ΕΠΙΜΕΛΕΙΑ: ΠΑΝΤΕΛΗΣ  ΑΓΓΕΛΑΡΑΣ</a:t>
            </a:r>
            <a:endParaRPr lang="en-US" sz="2000" b="1" dirty="0" smtClean="0">
              <a:ln w="18000">
                <a:solidFill>
                  <a:schemeClr val="accent2">
                    <a:satMod val="140000"/>
                  </a:schemeClr>
                </a:solidFill>
                <a:prstDash val="solid"/>
                <a:miter lim="800000"/>
              </a:ln>
              <a:effectLst>
                <a:outerShdw blurRad="25500" dist="23000" dir="7020000" algn="tl">
                  <a:srgbClr val="000000">
                    <a:alpha val="5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16246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lumMod val="20000"/>
              <a:lumOff val="80000"/>
            </a:schemeClr>
          </a:solidFill>
        </p:spPr>
        <p:txBody>
          <a:bodyPr/>
          <a:lstStyle/>
          <a:p>
            <a:r>
              <a:rPr lang="el-GR"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ΚΥΡΙΑΚΗ ΤΩΝ ΒΑΪΩΝ</a:t>
            </a:r>
            <a:endParaRPr lang="el-GR"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endParaRPr>
          </a:p>
        </p:txBody>
      </p:sp>
      <p:sp>
        <p:nvSpPr>
          <p:cNvPr id="3" name="Ορθογώνιο 2"/>
          <p:cNvSpPr/>
          <p:nvPr/>
        </p:nvSpPr>
        <p:spPr>
          <a:xfrm>
            <a:off x="395536" y="1628800"/>
            <a:ext cx="8280920" cy="4524315"/>
          </a:xfrm>
          <a:prstGeom prst="rect">
            <a:avLst/>
          </a:prstGeom>
          <a:solidFill>
            <a:schemeClr val="accent6">
              <a:lumMod val="40000"/>
              <a:lumOff val="60000"/>
            </a:schemeClr>
          </a:solidFill>
        </p:spPr>
        <p:txBody>
          <a:bodyPr wrap="square">
            <a:spAutoFit/>
          </a:bodyPr>
          <a:lstStyle/>
          <a:p>
            <a:r>
              <a:rPr lang="el-GR" sz="3200" dirty="0">
                <a:solidFill>
                  <a:schemeClr val="tx2">
                    <a:lumMod val="75000"/>
                  </a:schemeClr>
                </a:solidFill>
                <a:latin typeface="Times New Roman" pitchFamily="18" charset="0"/>
                <a:cs typeface="Times New Roman" pitchFamily="18" charset="0"/>
              </a:rPr>
              <a:t>Χαρακτηριστικό έθιμο της ημέρας είναι ο στολισμός των εκκλησιών με βάγια (φύλλα φοίνικα) </a:t>
            </a:r>
            <a:r>
              <a:rPr lang="el-GR" sz="3200" dirty="0" smtClean="0">
                <a:solidFill>
                  <a:schemeClr val="tx2">
                    <a:lumMod val="75000"/>
                  </a:schemeClr>
                </a:solidFill>
                <a:latin typeface="Times New Roman" pitchFamily="18" charset="0"/>
                <a:cs typeface="Times New Roman" pitchFamily="18" charset="0"/>
              </a:rPr>
              <a:t>.</a:t>
            </a:r>
          </a:p>
          <a:p>
            <a:r>
              <a:rPr lang="el-GR" sz="3200" dirty="0" smtClean="0">
                <a:solidFill>
                  <a:schemeClr val="tx2">
                    <a:lumMod val="75000"/>
                  </a:schemeClr>
                </a:solidFill>
                <a:latin typeface="Times New Roman" pitchFamily="18" charset="0"/>
                <a:cs typeface="Times New Roman" pitchFamily="18" charset="0"/>
              </a:rPr>
              <a:t> </a:t>
            </a:r>
            <a:r>
              <a:rPr lang="el-GR" sz="3200" dirty="0">
                <a:solidFill>
                  <a:schemeClr val="tx2">
                    <a:lumMod val="75000"/>
                  </a:schemeClr>
                </a:solidFill>
                <a:latin typeface="Times New Roman" pitchFamily="18" charset="0"/>
                <a:cs typeface="Times New Roman" pitchFamily="18" charset="0"/>
              </a:rPr>
              <a:t>Μ</a:t>
            </a:r>
            <a:r>
              <a:rPr lang="el-GR" sz="3200" dirty="0" smtClean="0">
                <a:solidFill>
                  <a:schemeClr val="tx2">
                    <a:lumMod val="75000"/>
                  </a:schemeClr>
                </a:solidFill>
                <a:latin typeface="Times New Roman" pitchFamily="18" charset="0"/>
                <a:cs typeface="Times New Roman" pitchFamily="18" charset="0"/>
              </a:rPr>
              <a:t>ετά </a:t>
            </a:r>
            <a:r>
              <a:rPr lang="el-GR" sz="3200" dirty="0">
                <a:solidFill>
                  <a:schemeClr val="tx2">
                    <a:lumMod val="75000"/>
                  </a:schemeClr>
                </a:solidFill>
                <a:latin typeface="Times New Roman" pitchFamily="18" charset="0"/>
                <a:cs typeface="Times New Roman" pitchFamily="18" charset="0"/>
              </a:rPr>
              <a:t>τη λειτουργία ο παπάς ευλογεί και δίνει στους πιστούς σταυρούς από βάγια, τους οποίους βάζουμε στα εικονίσματα ή όπου αλλού χρειαζόμαστε προστασία</a:t>
            </a:r>
            <a:r>
              <a:rPr lang="el-GR" sz="3200" dirty="0" smtClean="0">
                <a:solidFill>
                  <a:schemeClr val="tx2">
                    <a:lumMod val="75000"/>
                  </a:schemeClr>
                </a:solidFill>
                <a:latin typeface="Times New Roman" pitchFamily="18" charset="0"/>
                <a:cs typeface="Times New Roman" pitchFamily="18" charset="0"/>
              </a:rPr>
              <a:t>.</a:t>
            </a:r>
          </a:p>
          <a:p>
            <a:endParaRPr lang="el-GR" sz="3200" dirty="0">
              <a:latin typeface="Times New Roman" pitchFamily="18" charset="0"/>
              <a:cs typeface="Times New Roman" pitchFamily="18" charset="0"/>
            </a:endParaRPr>
          </a:p>
          <a:p>
            <a:endParaRPr lang="el-GR" sz="3200" dirty="0">
              <a:latin typeface="Times New Roman" pitchFamily="18" charset="0"/>
              <a:cs typeface="Times New Roman" pitchFamily="18" charset="0"/>
            </a:endParaRPr>
          </a:p>
        </p:txBody>
      </p:sp>
    </p:spTree>
    <p:extLst>
      <p:ext uri="{BB962C8B-B14F-4D97-AF65-F5344CB8AC3E}">
        <p14:creationId xmlns:p14="http://schemas.microsoft.com/office/powerpoint/2010/main" val="4175366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1528763"/>
            <a:ext cx="634365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407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426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1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chemeClr val="accent4">
                    <a:lumMod val="60000"/>
                    <a:lumOff val="40000"/>
                  </a:schemeClr>
                </a:solidFill>
                <a:effectLst>
                  <a:outerShdw blurRad="25500" dist="23000" dir="7020000" algn="tl">
                    <a:srgbClr val="000000">
                      <a:alpha val="50000"/>
                    </a:srgbClr>
                  </a:outerShdw>
                </a:effectLst>
              </a:rPr>
              <a:t>ΜΕΓΑΛΗ  ΠΕΜΠΤΗ</a:t>
            </a:r>
            <a:endParaRPr lang="el-GR" dirty="0">
              <a:solidFill>
                <a:schemeClr val="accent4">
                  <a:lumMod val="60000"/>
                  <a:lumOff val="40000"/>
                </a:schemeClr>
              </a:solidFill>
            </a:endParaRPr>
          </a:p>
        </p:txBody>
      </p:sp>
      <p:sp>
        <p:nvSpPr>
          <p:cNvPr id="3" name="Θέση περιεχομένου 2"/>
          <p:cNvSpPr>
            <a:spLocks noGrp="1"/>
          </p:cNvSpPr>
          <p:nvPr>
            <p:ph idx="1"/>
          </p:nvPr>
        </p:nvSpPr>
        <p:spPr>
          <a:solidFill>
            <a:schemeClr val="accent4">
              <a:lumMod val="40000"/>
              <a:lumOff val="60000"/>
            </a:schemeClr>
          </a:solidFill>
        </p:spPr>
        <p:txBody>
          <a:bodyPr/>
          <a:lstStyle/>
          <a:p>
            <a:r>
              <a:rPr lang="el-GR" dirty="0"/>
              <a:t>Κατά την Αγία και Μεγάλη Πέμπτη γιορτάζουμε τέσσερα γεγονότα:</a:t>
            </a:r>
          </a:p>
          <a:p>
            <a:endParaRPr lang="el-GR" dirty="0">
              <a:solidFill>
                <a:schemeClr val="accent1">
                  <a:lumMod val="60000"/>
                  <a:lumOff val="40000"/>
                </a:schemeClr>
              </a:solidFill>
            </a:endParaRPr>
          </a:p>
          <a:p>
            <a:r>
              <a:rPr lang="el-GR" dirty="0"/>
              <a:t>α) Τον Ιερό Νιπτήρα, δηλαδή το νίψιμο των ποδιών των μαθητών από τον </a:t>
            </a:r>
            <a:r>
              <a:rPr lang="el-GR" dirty="0" smtClean="0"/>
              <a:t>Κύριο.</a:t>
            </a:r>
          </a:p>
          <a:p>
            <a:endParaRPr lang="el-GR" dirty="0"/>
          </a:p>
        </p:txBody>
      </p:sp>
    </p:spTree>
    <p:extLst>
      <p:ext uri="{BB962C8B-B14F-4D97-AF65-F5344CB8AC3E}">
        <p14:creationId xmlns:p14="http://schemas.microsoft.com/office/powerpoint/2010/main" val="376637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rPr>
              <a:t>Ο ΙΕΡΟΣ ΝΙΠΤΗΡΑΣ</a:t>
            </a:r>
            <a:endParaRPr lang="el-GR" b="1" dirty="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143000"/>
            <a:ext cx="78105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702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rPr>
              <a:t>ΜΕΓΑΛΗ  ΠΕΜΠΤΗ</a:t>
            </a:r>
          </a:p>
        </p:txBody>
      </p:sp>
      <p:sp>
        <p:nvSpPr>
          <p:cNvPr id="3" name="Θέση περιεχομένου 2"/>
          <p:cNvSpPr>
            <a:spLocks noGrp="1"/>
          </p:cNvSpPr>
          <p:nvPr>
            <p:ph idx="1"/>
          </p:nvPr>
        </p:nvSpPr>
        <p:spPr>
          <a:solidFill>
            <a:schemeClr val="accent4">
              <a:lumMod val="40000"/>
              <a:lumOff val="60000"/>
            </a:schemeClr>
          </a:solidFill>
        </p:spPr>
        <p:txBody>
          <a:bodyPr/>
          <a:lstStyle/>
          <a:p>
            <a:r>
              <a:rPr lang="el-GR" dirty="0"/>
              <a:t>β) Τον Μυστικό </a:t>
            </a:r>
            <a:r>
              <a:rPr lang="el-GR" dirty="0" smtClean="0"/>
              <a:t>Δείπνο</a:t>
            </a:r>
            <a:endParaRPr lang="el-GR" dirty="0"/>
          </a:p>
          <a:p>
            <a:r>
              <a:rPr lang="el-GR" dirty="0" smtClean="0"/>
              <a:t> </a:t>
            </a:r>
            <a:r>
              <a:rPr lang="el-GR" dirty="0"/>
              <a:t>Ο Χριστός θέλησε για τελευταία φορά να φάει μαζί με τους μαθητές Του. </a:t>
            </a:r>
          </a:p>
        </p:txBody>
      </p:sp>
    </p:spTree>
    <p:extLst>
      <p:ext uri="{BB962C8B-B14F-4D97-AF65-F5344CB8AC3E}">
        <p14:creationId xmlns:p14="http://schemas.microsoft.com/office/powerpoint/2010/main" val="877132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rPr>
              <a:t>Ο ΜΥΣΤΙΚΟΣ ΔΕΙΠΝΟΣ</a:t>
            </a:r>
            <a:endParaRPr lang="el-GR" b="1"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562100"/>
            <a:ext cx="6638925" cy="453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394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chemeClr val="accent4">
                    <a:lumMod val="75000"/>
                  </a:schemeClr>
                </a:solidFill>
                <a:effectLst>
                  <a:outerShdw blurRad="25500" dist="23000" dir="7020000" algn="tl">
                    <a:srgbClr val="000000">
                      <a:alpha val="50000"/>
                    </a:srgbClr>
                  </a:outerShdw>
                </a:effectLst>
              </a:rPr>
              <a:t>Η ΠΡΟΣΕΥΧΗ</a:t>
            </a:r>
            <a:endParaRPr lang="el-GR" b="1" dirty="0">
              <a:ln w="18000">
                <a:solidFill>
                  <a:schemeClr val="accent2">
                    <a:satMod val="140000"/>
                  </a:schemeClr>
                </a:solidFill>
                <a:prstDash val="solid"/>
                <a:miter lim="800000"/>
              </a:ln>
              <a:solidFill>
                <a:schemeClr val="accent4">
                  <a:lumMod val="75000"/>
                </a:schemeClr>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solidFill>
            <a:schemeClr val="accent4">
              <a:lumMod val="60000"/>
              <a:lumOff val="40000"/>
            </a:schemeClr>
          </a:solidFill>
        </p:spPr>
        <p:txBody>
          <a:bodyPr/>
          <a:lstStyle/>
          <a:p>
            <a:r>
              <a:rPr lang="el-GR" dirty="0" smtClean="0"/>
              <a:t>Γ)  Στον </a:t>
            </a:r>
            <a:r>
              <a:rPr lang="el-GR" dirty="0"/>
              <a:t>κήπο της </a:t>
            </a:r>
            <a:r>
              <a:rPr lang="el-GR" dirty="0" smtClean="0"/>
              <a:t>Γεσθημανής </a:t>
            </a:r>
            <a:r>
              <a:rPr lang="el-GR" dirty="0"/>
              <a:t>ο Κύριος προσευχήθηκε με αγωνία και παρακάλεσε με θέρμη: «Πατέρα, αν είναι δυνατόν, να μην πιω αυτό το </a:t>
            </a:r>
            <a:r>
              <a:rPr lang="el-GR" dirty="0" smtClean="0"/>
              <a:t>ποτήρι»</a:t>
            </a:r>
            <a:endParaRPr lang="el-GR" dirty="0"/>
          </a:p>
        </p:txBody>
      </p:sp>
    </p:spTree>
    <p:extLst>
      <p:ext uri="{BB962C8B-B14F-4D97-AF65-F5344CB8AC3E}">
        <p14:creationId xmlns:p14="http://schemas.microsoft.com/office/powerpoint/2010/main" val="126396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766763"/>
            <a:ext cx="611505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301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634082"/>
          </a:xfrm>
        </p:spPr>
        <p:txBody>
          <a:bodyPr>
            <a:normAutofit fontScale="90000"/>
          </a:bodyPr>
          <a:lstStyle/>
          <a:p>
            <a:r>
              <a:rPr lang="el-GR"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ΑΝΑΣΤΑΣΗ ΤΟΥ ΛΑΖΑΡΟΥ</a:t>
            </a:r>
            <a:endParaRPr lang="el-GR" b="1"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xfrm>
            <a:off x="457200" y="1124744"/>
            <a:ext cx="8229600" cy="5733256"/>
          </a:xfrm>
        </p:spPr>
        <p:txBody>
          <a:bodyPr/>
          <a:lstStyle/>
          <a:p>
            <a:endParaRPr lang="el-G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809328"/>
            <a:ext cx="5400600"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2200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chemeClr val="accent4">
                    <a:lumMod val="75000"/>
                  </a:schemeClr>
                </a:solidFill>
                <a:effectLst>
                  <a:outerShdw blurRad="25500" dist="23000" dir="7020000" algn="tl">
                    <a:srgbClr val="000000">
                      <a:alpha val="50000"/>
                    </a:srgbClr>
                  </a:outerShdw>
                </a:effectLst>
              </a:rPr>
              <a:t>Η ΠΡΟΔΟΣΙΑ</a:t>
            </a:r>
            <a:endParaRPr lang="el-GR" b="1" dirty="0">
              <a:ln w="18000">
                <a:solidFill>
                  <a:schemeClr val="accent2">
                    <a:satMod val="140000"/>
                  </a:schemeClr>
                </a:solidFill>
                <a:prstDash val="solid"/>
                <a:miter lim="800000"/>
              </a:ln>
              <a:solidFill>
                <a:schemeClr val="accent4">
                  <a:lumMod val="75000"/>
                </a:schemeClr>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solidFill>
            <a:schemeClr val="accent4">
              <a:lumMod val="20000"/>
              <a:lumOff val="80000"/>
            </a:schemeClr>
          </a:solidFill>
        </p:spPr>
        <p:txBody>
          <a:bodyPr/>
          <a:lstStyle/>
          <a:p>
            <a:r>
              <a:rPr lang="el-GR" dirty="0"/>
              <a:t>δ) Την Προδοσία</a:t>
            </a:r>
            <a:r>
              <a:rPr lang="el-GR" dirty="0" smtClean="0"/>
              <a:t>.</a:t>
            </a:r>
          </a:p>
          <a:p>
            <a:r>
              <a:rPr lang="el-GR" dirty="0" smtClean="0"/>
              <a:t> </a:t>
            </a:r>
            <a:r>
              <a:rPr lang="el-GR" dirty="0"/>
              <a:t>Όπως είχε συμφωνηθεί, ο Ιούδας προδίδει το Δάσκαλό του μ</a:t>
            </a:r>
            <a:r>
              <a:rPr lang="el-GR" dirty="0" smtClean="0"/>
              <a:t>ε  ένα φιλί. </a:t>
            </a:r>
            <a:endParaRPr lang="el-GR" dirty="0"/>
          </a:p>
        </p:txBody>
      </p:sp>
    </p:spTree>
    <p:extLst>
      <p:ext uri="{BB962C8B-B14F-4D97-AF65-F5344CB8AC3E}">
        <p14:creationId xmlns:p14="http://schemas.microsoft.com/office/powerpoint/2010/main" val="2772776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rPr>
              <a:t>ΤΟ ΦΙΛΙ ΤΗΣ ΠΡΟΔΟΣΙΑΣ</a:t>
            </a:r>
            <a:endParaRPr lang="el-GR" b="1" dirty="0">
              <a:ln w="12700">
                <a:solidFill>
                  <a:schemeClr val="tx2">
                    <a:satMod val="155000"/>
                  </a:schemeClr>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1528763"/>
            <a:ext cx="5810250" cy="463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34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562074"/>
          </a:xfrm>
          <a:solidFill>
            <a:schemeClr val="accent4"/>
          </a:solidFill>
        </p:spPr>
        <p:txBody>
          <a:bodyPr>
            <a:normAutofit fontScale="90000"/>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Η  ΣΤΑΥΡΩΣΗ</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36712"/>
            <a:ext cx="6120680" cy="6341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637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lstStyle/>
          <a:p>
            <a:r>
              <a:rPr lang="el-GR" b="1" dirty="0" smtClean="0">
                <a:solidFill>
                  <a:schemeClr val="accent1">
                    <a:lumMod val="50000"/>
                  </a:schemeClr>
                </a:solidFill>
              </a:rPr>
              <a:t>Η ΣΤΑΥΡΩΣΗ</a:t>
            </a:r>
            <a:endParaRPr lang="el-GR" b="1" dirty="0">
              <a:solidFill>
                <a:schemeClr val="accent1">
                  <a:lumMod val="50000"/>
                </a:schemeClr>
              </a:solidFill>
            </a:endParaRPr>
          </a:p>
        </p:txBody>
      </p:sp>
      <p:sp>
        <p:nvSpPr>
          <p:cNvPr id="3" name="Θέση περιεχομένου 2"/>
          <p:cNvSpPr>
            <a:spLocks noGrp="1"/>
          </p:cNvSpPr>
          <p:nvPr>
            <p:ph idx="1"/>
          </p:nvPr>
        </p:nvSpPr>
        <p:spPr>
          <a:xfrm>
            <a:off x="457200" y="1196752"/>
            <a:ext cx="8229600" cy="5328592"/>
          </a:xfrm>
          <a:solidFill>
            <a:schemeClr val="accent4">
              <a:lumMod val="60000"/>
              <a:lumOff val="40000"/>
            </a:schemeClr>
          </a:solidFill>
        </p:spPr>
        <p:txBody>
          <a:bodyPr>
            <a:normAutofit fontScale="92500" lnSpcReduction="10000"/>
          </a:bodyPr>
          <a:lstStyle/>
          <a:p>
            <a:r>
              <a:rPr lang="el-GR" dirty="0"/>
              <a:t>Τη Μεγάλη Πέμπτη το βράδυ </a:t>
            </a:r>
            <a:r>
              <a:rPr lang="el-GR" dirty="0" smtClean="0"/>
              <a:t>θα ζήσουμε  </a:t>
            </a:r>
            <a:r>
              <a:rPr lang="el-GR" dirty="0"/>
              <a:t>τη </a:t>
            </a:r>
            <a:r>
              <a:rPr lang="el-GR" dirty="0" smtClean="0"/>
              <a:t>Σταύρωση </a:t>
            </a:r>
            <a:r>
              <a:rPr lang="el-GR" dirty="0"/>
              <a:t>του </a:t>
            </a:r>
            <a:r>
              <a:rPr lang="el-GR" dirty="0" smtClean="0"/>
              <a:t>Χριστού.</a:t>
            </a:r>
          </a:p>
          <a:p>
            <a:endParaRPr lang="el-GR" dirty="0" smtClean="0"/>
          </a:p>
          <a:p>
            <a:r>
              <a:rPr lang="el-GR" dirty="0"/>
              <a:t>Τα Δώδεκα </a:t>
            </a:r>
            <a:r>
              <a:rPr lang="el-GR" dirty="0" smtClean="0"/>
              <a:t>Ευαγγέλια που διαβάζονται </a:t>
            </a:r>
            <a:r>
              <a:rPr lang="el-GR" dirty="0"/>
              <a:t>περιγράφουν την πορεία του Ιησού προς τον Γολγοθά. Τον Μυστικό Δείπνο, το δάκρυ και την ανθρώπινη αδυναμία στους κήπους της Γεσθημανής, την προδοσία του από τον Ιούδα, την σύλληψη, την δίκη, τα βασανιστήρια, την </a:t>
            </a:r>
            <a:r>
              <a:rPr lang="el-GR" dirty="0" smtClean="0"/>
              <a:t>Σταύρωση.</a:t>
            </a:r>
          </a:p>
          <a:p>
            <a:r>
              <a:rPr lang="el-GR" dirty="0" smtClean="0"/>
              <a:t>Μετά το πέμπτο Ευαγγέλιο ο Εσταυρωμένος τοποθετείται στο μέσο της εκκλησίας.</a:t>
            </a:r>
          </a:p>
          <a:p>
            <a:endParaRPr lang="el-GR" dirty="0" smtClean="0"/>
          </a:p>
          <a:p>
            <a:endParaRPr lang="el-GR" dirty="0" smtClean="0"/>
          </a:p>
          <a:p>
            <a:endParaRPr lang="el-GR" dirty="0"/>
          </a:p>
        </p:txBody>
      </p:sp>
    </p:spTree>
    <p:extLst>
      <p:ext uri="{BB962C8B-B14F-4D97-AF65-F5344CB8AC3E}">
        <p14:creationId xmlns:p14="http://schemas.microsoft.com/office/powerpoint/2010/main" val="2510501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rPr>
              <a:t>ΤΟ ΒΑΨΙΜΟ ΤΩΝ ΑΥΓΩΝ</a:t>
            </a:r>
            <a:endParaRPr lang="el-GR" b="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12776"/>
            <a:ext cx="76200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750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4">
              <a:lumMod val="40000"/>
              <a:lumOff val="60000"/>
            </a:schemeClr>
          </a:solidFill>
        </p:spPr>
        <p:txBody>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ΤΑ ΚΟΚΚΙΝΑ ΑΥΓΑ</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xfrm>
            <a:off x="395536" y="1916832"/>
            <a:ext cx="8229600" cy="4525963"/>
          </a:xfrm>
          <a:solidFill>
            <a:schemeClr val="accent4">
              <a:lumMod val="40000"/>
              <a:lumOff val="60000"/>
            </a:schemeClr>
          </a:solidFill>
        </p:spPr>
        <p:txBody>
          <a:bodyPr/>
          <a:lstStyle/>
          <a:p>
            <a:r>
              <a:rPr lang="el-GR" dirty="0">
                <a:solidFill>
                  <a:schemeClr val="accent1">
                    <a:lumMod val="50000"/>
                  </a:schemeClr>
                </a:solidFill>
              </a:rPr>
              <a:t>Τη Μεγάλη Πέμπτη οι νοικοκυρές βάφουν τα αυγά με κόκκινη μπογιά, ενώ τα παλαιότερα χρόνια η βαφή των αυγών γινόταν με μπογιά που παραγόταν από διάφορα χόρτα και μπαχαρικά.</a:t>
            </a:r>
          </a:p>
        </p:txBody>
      </p:sp>
    </p:spTree>
    <p:extLst>
      <p:ext uri="{BB962C8B-B14F-4D97-AF65-F5344CB8AC3E}">
        <p14:creationId xmlns:p14="http://schemas.microsoft.com/office/powerpoint/2010/main" val="1062173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4">
              <a:lumMod val="40000"/>
              <a:lumOff val="60000"/>
            </a:schemeClr>
          </a:solidFill>
        </p:spPr>
        <p:txBody>
          <a:bodyPr/>
          <a:lstStyle/>
          <a:p>
            <a:r>
              <a:rPr lang="el-GR" b="1"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ΜΕΓΑΛΗ ΠΑΡΑΣΚΕΥΗ</a:t>
            </a:r>
            <a:endParaRPr lang="el-GR" b="1" dirty="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solidFill>
            <a:schemeClr val="accent4">
              <a:lumMod val="60000"/>
              <a:lumOff val="40000"/>
            </a:schemeClr>
          </a:solidFill>
        </p:spPr>
        <p:txBody>
          <a:bodyPr>
            <a:normAutofit fontScale="85000" lnSpcReduction="10000"/>
          </a:bodyPr>
          <a:lstStyle/>
          <a:p>
            <a:r>
              <a:rPr lang="el-GR" dirty="0"/>
              <a:t>Η Μεγάλη Παρασκευή είναι ημέρα πένθους για τους χριστιανούς, ημέρα της Ταφής του Χριστού. Οι πιστοί μαζεύονται στις εκκλησίες από το πρωί για την </a:t>
            </a:r>
            <a:r>
              <a:rPr lang="el-GR" dirty="0" smtClean="0"/>
              <a:t> </a:t>
            </a:r>
            <a:r>
              <a:rPr lang="el-GR" b="1" dirty="0">
                <a:solidFill>
                  <a:srgbClr val="FF0000"/>
                </a:solidFill>
              </a:rPr>
              <a:t>ακολουθία της Αποκαθήλωσης</a:t>
            </a:r>
            <a:r>
              <a:rPr lang="el-GR" dirty="0"/>
              <a:t>, </a:t>
            </a:r>
            <a:r>
              <a:rPr lang="el-GR" dirty="0" smtClean="0"/>
              <a:t> </a:t>
            </a:r>
            <a:r>
              <a:rPr lang="el-GR" dirty="0"/>
              <a:t>όπου ο ιερέας κατεβάζει τον Εσταυρωμένο από τον Σταυρό </a:t>
            </a:r>
            <a:r>
              <a:rPr lang="el-GR" dirty="0" smtClean="0"/>
              <a:t> </a:t>
            </a:r>
            <a:r>
              <a:rPr lang="el-GR" dirty="0"/>
              <a:t>τον τυλίγει σε καθαρό σεντόνι  </a:t>
            </a:r>
            <a:r>
              <a:rPr lang="el-GR" dirty="0" smtClean="0"/>
              <a:t> και τον </a:t>
            </a:r>
            <a:r>
              <a:rPr lang="el-GR" dirty="0"/>
              <a:t>τοποθετεί μέσα στον Επιτάφιο. </a:t>
            </a:r>
            <a:endParaRPr lang="el-GR" dirty="0" smtClean="0"/>
          </a:p>
          <a:p>
            <a:r>
              <a:rPr lang="el-GR" dirty="0" smtClean="0"/>
              <a:t>Την </a:t>
            </a:r>
            <a:r>
              <a:rPr lang="el-GR" dirty="0"/>
              <a:t>ημέρα αυτή οι πιστοί δεν τρώνε λάδι </a:t>
            </a:r>
            <a:r>
              <a:rPr lang="el-GR" dirty="0" smtClean="0"/>
              <a:t>, ή πίνουν ξίδι αφού </a:t>
            </a:r>
            <a:r>
              <a:rPr lang="el-GR" dirty="0"/>
              <a:t>ο Χριστός ήπιε ξίδι. Σε πολλές περιοχές δεν τρώνε απολύτως τίποτα, πίνουν μόνο νερό. </a:t>
            </a:r>
            <a:endParaRPr lang="el-GR" dirty="0" smtClean="0"/>
          </a:p>
          <a:p>
            <a:r>
              <a:rPr lang="el-GR" dirty="0"/>
              <a:t>Όλη την ημέρα οι καμπάνες χτυπούν </a:t>
            </a:r>
            <a:r>
              <a:rPr lang="el-GR" dirty="0" smtClean="0"/>
              <a:t>πένθιμα.</a:t>
            </a:r>
            <a:endParaRPr lang="el-GR" dirty="0"/>
          </a:p>
          <a:p>
            <a:endParaRPr lang="el-GR" dirty="0"/>
          </a:p>
        </p:txBody>
      </p:sp>
    </p:spTree>
    <p:extLst>
      <p:ext uri="{BB962C8B-B14F-4D97-AF65-F5344CB8AC3E}">
        <p14:creationId xmlns:p14="http://schemas.microsoft.com/office/powerpoint/2010/main" val="3475064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44536"/>
            <a:ext cx="8229600" cy="1025264"/>
          </a:xfrm>
        </p:spPr>
        <p:txBody>
          <a:bodyPr/>
          <a:lstStyle/>
          <a:p>
            <a:r>
              <a:rPr lang="el-GR"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ΑΠΟΚΑΘΗΛΩΣΗ</a:t>
            </a:r>
            <a:endParaRPr lang="el-GR" b="1"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xfrm>
            <a:off x="457200" y="1600200"/>
            <a:ext cx="8229600" cy="5069160"/>
          </a:xfrm>
        </p:spPr>
        <p:txBody>
          <a:bodyPr/>
          <a:lstStyle/>
          <a:p>
            <a:endParaRPr lang="el-GR" dirty="0"/>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28354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78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850106"/>
          </a:xfrm>
        </p:spPr>
        <p:txBody>
          <a:bodyPr>
            <a:normAutofit/>
          </a:bodyPr>
          <a:lstStyle/>
          <a:p>
            <a:r>
              <a:rPr lang="el-GR" sz="2800" b="1"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Μεγάλη Παρασκευή (Το Μοιρολόι της Παναγίας)</a:t>
            </a:r>
          </a:p>
        </p:txBody>
      </p:sp>
      <p:sp>
        <p:nvSpPr>
          <p:cNvPr id="3" name="Θέση περιεχομένου 2"/>
          <p:cNvSpPr>
            <a:spLocks noGrp="1"/>
          </p:cNvSpPr>
          <p:nvPr>
            <p:ph idx="1"/>
          </p:nvPr>
        </p:nvSpPr>
        <p:spPr>
          <a:xfrm>
            <a:off x="457200" y="1340768"/>
            <a:ext cx="8229600" cy="4785395"/>
          </a:xfrm>
          <a:solidFill>
            <a:schemeClr val="accent4">
              <a:lumMod val="60000"/>
              <a:lumOff val="40000"/>
            </a:schemeClr>
          </a:solidFill>
        </p:spPr>
        <p:txBody>
          <a:bodyPr>
            <a:normAutofit fontScale="85000" lnSpcReduction="20000"/>
          </a:bodyPr>
          <a:lstStyle/>
          <a:p>
            <a:endParaRPr lang="el-GR" dirty="0" smtClean="0"/>
          </a:p>
          <a:p>
            <a:r>
              <a:rPr lang="el-GR" dirty="0" smtClean="0"/>
              <a:t>Το </a:t>
            </a:r>
            <a:r>
              <a:rPr lang="el-GR" dirty="0"/>
              <a:t>Μοιρολόγι της Παναγίας </a:t>
            </a:r>
            <a:r>
              <a:rPr lang="el-GR" dirty="0" smtClean="0"/>
              <a:t> </a:t>
            </a:r>
            <a:r>
              <a:rPr lang="el-GR" dirty="0"/>
              <a:t>τραγουδιέται από γυναίκες το βράδυ της Μεγάλης Πέμπτης (μετά τα 12 Ευαγγέλια) ή το πρωί της Μεγάλης Παρασκευής την ώρα που </a:t>
            </a:r>
            <a:r>
              <a:rPr lang="el-GR" dirty="0" smtClean="0"/>
              <a:t>στολίζεται </a:t>
            </a:r>
            <a:r>
              <a:rPr lang="el-GR" dirty="0"/>
              <a:t>ο επιτάφιος</a:t>
            </a:r>
            <a:r>
              <a:rPr lang="el-GR" dirty="0" smtClean="0"/>
              <a:t>.</a:t>
            </a:r>
          </a:p>
          <a:p>
            <a:r>
              <a:rPr lang="el-GR" dirty="0"/>
              <a:t>Σήμερα Μαύρος Ουρανός</a:t>
            </a:r>
          </a:p>
          <a:p>
            <a:endParaRPr lang="el-GR" dirty="0"/>
          </a:p>
          <a:p>
            <a:r>
              <a:rPr lang="el-GR" dirty="0"/>
              <a:t>Σήμερα </a:t>
            </a:r>
            <a:r>
              <a:rPr lang="el-GR" dirty="0" smtClean="0"/>
              <a:t>Μαύρη μέρα</a:t>
            </a:r>
            <a:endParaRPr lang="el-GR" dirty="0"/>
          </a:p>
          <a:p>
            <a:endParaRPr lang="el-GR" dirty="0"/>
          </a:p>
          <a:p>
            <a:r>
              <a:rPr lang="el-GR" dirty="0"/>
              <a:t>Σήμερα </a:t>
            </a:r>
            <a:r>
              <a:rPr lang="el-GR" dirty="0" err="1"/>
              <a:t>Εσταυρώσανε</a:t>
            </a:r>
            <a:endParaRPr lang="el-GR" dirty="0"/>
          </a:p>
          <a:p>
            <a:endParaRPr lang="el-GR" dirty="0"/>
          </a:p>
          <a:p>
            <a:r>
              <a:rPr lang="el-GR" dirty="0"/>
              <a:t>Των Πάντων Βασιλέα</a:t>
            </a:r>
          </a:p>
        </p:txBody>
      </p:sp>
    </p:spTree>
    <p:extLst>
      <p:ext uri="{BB962C8B-B14F-4D97-AF65-F5344CB8AC3E}">
        <p14:creationId xmlns:p14="http://schemas.microsoft.com/office/powerpoint/2010/main" val="16111773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4">
              <a:lumMod val="20000"/>
              <a:lumOff val="80000"/>
            </a:schemeClr>
          </a:solidFill>
        </p:spPr>
        <p:txBody>
          <a:bodyPr/>
          <a:lstStyle/>
          <a:p>
            <a:r>
              <a:rPr lang="el-GR"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Ο ΕΠΙΤΑΦΙΟΣ</a:t>
            </a:r>
            <a:endParaRPr lang="el-GR"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Θέση περιεχομένου 2"/>
          <p:cNvSpPr>
            <a:spLocks noGrp="1"/>
          </p:cNvSpPr>
          <p:nvPr>
            <p:ph idx="1"/>
          </p:nvPr>
        </p:nvSpPr>
        <p:spPr>
          <a:xfrm>
            <a:off x="457200" y="1600200"/>
            <a:ext cx="8229600" cy="4925144"/>
          </a:xfrm>
          <a:solidFill>
            <a:schemeClr val="accent4">
              <a:lumMod val="40000"/>
              <a:lumOff val="60000"/>
            </a:schemeClr>
          </a:solidFill>
        </p:spPr>
        <p:txBody>
          <a:bodyPr>
            <a:normAutofit/>
          </a:bodyPr>
          <a:lstStyle/>
          <a:p>
            <a:r>
              <a:rPr lang="el-GR" dirty="0"/>
              <a:t>Το βράδυ της Μεγάλης Παρασκευής θα ακουστούν  τα ‟Εγκώμια” (Η Ζωή εν </a:t>
            </a:r>
            <a:r>
              <a:rPr lang="el-GR" dirty="0" err="1"/>
              <a:t>Τάφω</a:t>
            </a:r>
            <a:r>
              <a:rPr lang="el-GR" dirty="0"/>
              <a:t> ) και ακολουθεί η περιφορά του Επιταφίου στους δρόμους των ενοριών</a:t>
            </a:r>
            <a:r>
              <a:rPr lang="el-GR" dirty="0" smtClean="0"/>
              <a:t>.</a:t>
            </a:r>
          </a:p>
          <a:p>
            <a:endParaRPr lang="el-GR" dirty="0" smtClean="0"/>
          </a:p>
          <a:p>
            <a:r>
              <a:rPr lang="el-GR" dirty="0"/>
              <a:t>Στα λουλούδια που παίρνουν οι πιστοί από τον Επιτάφιο  αποδίδουν θαυματουργές ιδιότητες και πολλοί τα κρατούν σπίτι ως φυλαχτό.</a:t>
            </a:r>
          </a:p>
          <a:p>
            <a:endParaRPr lang="el-GR" dirty="0"/>
          </a:p>
        </p:txBody>
      </p:sp>
    </p:spTree>
    <p:extLst>
      <p:ext uri="{BB962C8B-B14F-4D97-AF65-F5344CB8AC3E}">
        <p14:creationId xmlns:p14="http://schemas.microsoft.com/office/powerpoint/2010/main" val="2536323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ΑΝΑΣΤΑΣΗ ΤΟΥ ΛΑΖΑΡΟΥ</a:t>
            </a:r>
          </a:p>
        </p:txBody>
      </p:sp>
      <p:sp>
        <p:nvSpPr>
          <p:cNvPr id="3" name="Θέση περιεχομένου 2"/>
          <p:cNvSpPr>
            <a:spLocks noGrp="1"/>
          </p:cNvSpPr>
          <p:nvPr>
            <p:ph idx="1"/>
          </p:nvPr>
        </p:nvSpPr>
        <p:spPr>
          <a:solidFill>
            <a:schemeClr val="accent1">
              <a:lumMod val="40000"/>
              <a:lumOff val="60000"/>
            </a:schemeClr>
          </a:solidFill>
        </p:spPr>
        <p:txBody>
          <a:bodyPr/>
          <a:lstStyle/>
          <a:p>
            <a:endParaRPr lang="el-GR" dirty="0" smtClean="0"/>
          </a:p>
          <a:p>
            <a:r>
              <a:rPr lang="el-GR" dirty="0" smtClean="0"/>
              <a:t>Το Σάββατο πριν τη </a:t>
            </a:r>
            <a:r>
              <a:rPr lang="el-GR" dirty="0"/>
              <a:t>Μεγάλη </a:t>
            </a:r>
            <a:r>
              <a:rPr lang="el-GR" dirty="0" smtClean="0"/>
              <a:t>Εβδομάδα γιορτάζουμε </a:t>
            </a:r>
            <a:r>
              <a:rPr lang="el-GR" dirty="0"/>
              <a:t>το θαύμα </a:t>
            </a:r>
            <a:r>
              <a:rPr lang="el-GR" dirty="0" smtClean="0"/>
              <a:t>της ανάστασης του Λαζάρου από τον Χριστό. </a:t>
            </a:r>
          </a:p>
          <a:p>
            <a:endParaRPr lang="el-GR" dirty="0" smtClean="0"/>
          </a:p>
          <a:p>
            <a:r>
              <a:rPr lang="el-GR" dirty="0" smtClean="0"/>
              <a:t>Ο Λάζαρος ήταν καλός φίλος του Χριστού.</a:t>
            </a:r>
            <a:endParaRPr lang="el-GR" dirty="0"/>
          </a:p>
        </p:txBody>
      </p:sp>
    </p:spTree>
    <p:extLst>
      <p:ext uri="{BB962C8B-B14F-4D97-AF65-F5344CB8AC3E}">
        <p14:creationId xmlns:p14="http://schemas.microsoft.com/office/powerpoint/2010/main" val="3389919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chemeClr val="accent4">
                    <a:lumMod val="75000"/>
                  </a:schemeClr>
                </a:solidFill>
                <a:effectLst>
                  <a:outerShdw blurRad="25500" dist="23000" dir="7020000" algn="tl">
                    <a:srgbClr val="000000">
                      <a:alpha val="50000"/>
                    </a:srgbClr>
                  </a:outerShdw>
                </a:effectLst>
              </a:rPr>
              <a:t>ΕΠΙΤΑΦΙΟΣ ΣΤΗ ΣΥΚΙΑΔΑ</a:t>
            </a:r>
            <a:endParaRPr lang="el-GR" b="1" dirty="0">
              <a:ln w="18000">
                <a:solidFill>
                  <a:schemeClr val="accent2">
                    <a:satMod val="140000"/>
                  </a:schemeClr>
                </a:solidFill>
                <a:prstDash val="solid"/>
                <a:miter lim="800000"/>
              </a:ln>
              <a:solidFill>
                <a:schemeClr val="accent4">
                  <a:lumMod val="75000"/>
                </a:schemeClr>
              </a:solidFill>
              <a:effectLst>
                <a:outerShdw blurRad="25500" dist="23000" dir="7020000" algn="tl">
                  <a:srgbClr val="000000">
                    <a:alpha val="50000"/>
                  </a:srgbClr>
                </a:outerShdw>
              </a:effectLst>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1089" y="1600200"/>
            <a:ext cx="670182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594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147248" cy="706090"/>
          </a:xfrm>
        </p:spPr>
        <p:txBody>
          <a:bodyPr>
            <a:normAutofit fontScale="90000"/>
          </a:bodyPr>
          <a:lstStyle/>
          <a:p>
            <a:r>
              <a:rPr lang="el-GR" b="1" dirty="0" smtClean="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rPr>
              <a:t>Η ΠΕΡΙΦΟΡΑ ΤΟΥ ΕΠΙΤΑΦΙΟΥ</a:t>
            </a:r>
            <a:endParaRPr lang="el-GR" b="1"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xfrm>
            <a:off x="457200" y="1196752"/>
            <a:ext cx="8229600" cy="5472608"/>
          </a:xfrm>
          <a:solidFill>
            <a:schemeClr val="accent4">
              <a:lumMod val="40000"/>
              <a:lumOff val="60000"/>
            </a:schemeClr>
          </a:solidFill>
        </p:spPr>
        <p:txBody>
          <a:bodyPr>
            <a:normAutofit fontScale="85000" lnSpcReduction="20000"/>
          </a:bodyPr>
          <a:lstStyle/>
          <a:p>
            <a:r>
              <a:rPr lang="el-GR" dirty="0"/>
              <a:t>Κάθε Μεγάλη Παρασκευή βράδυ γίνεται η περιφορά του Επιταφίου και </a:t>
            </a:r>
            <a:r>
              <a:rPr lang="el-GR" dirty="0" smtClean="0"/>
              <a:t>ψάλλονται </a:t>
            </a:r>
            <a:r>
              <a:rPr lang="el-GR" dirty="0"/>
              <a:t>από τους ψάλτες μαζί με όλους τους πιστούς </a:t>
            </a:r>
            <a:r>
              <a:rPr lang="el-GR" dirty="0" smtClean="0"/>
              <a:t> τα εγκώμια.</a:t>
            </a:r>
          </a:p>
          <a:p>
            <a:r>
              <a:rPr lang="el-GR" dirty="0" smtClean="0"/>
              <a:t> </a:t>
            </a:r>
            <a:r>
              <a:rPr lang="el-GR" dirty="0"/>
              <a:t>Μπροστά-μπροστά στην περιφορά του Επιταφίου είναι ο Σταυρός, ο ιερέας και τα παπαδάκια με τα εξαπτέρυγα και τα λάβαρα. </a:t>
            </a:r>
          </a:p>
          <a:p>
            <a:r>
              <a:rPr lang="el-GR" dirty="0" smtClean="0"/>
              <a:t>Η </a:t>
            </a:r>
            <a:r>
              <a:rPr lang="el-GR" dirty="0"/>
              <a:t>πομπή σταματάει σε σταυροδρόμια και στις πλατείες και ο ιερέας κάνει δέηση. </a:t>
            </a:r>
            <a:endParaRPr lang="el-GR" dirty="0" smtClean="0"/>
          </a:p>
          <a:p>
            <a:r>
              <a:rPr lang="el-GR" dirty="0" smtClean="0"/>
              <a:t>Μικρά </a:t>
            </a:r>
            <a:r>
              <a:rPr lang="el-GR" dirty="0"/>
              <a:t>κορίτσια ντυμένες Μυροφόρες κρατούν καλαθάκια με λουλουδάκια και ροδοπέταλα, που τα πετούν προς τον Επιτάφιο όταν ακουστεί η φράση “Έραναν τον τάφο, αι μυροφόροι μύρα” </a:t>
            </a:r>
            <a:r>
              <a:rPr lang="el-GR" dirty="0" smtClean="0"/>
              <a:t>.</a:t>
            </a:r>
          </a:p>
          <a:p>
            <a:r>
              <a:rPr lang="el-GR" dirty="0" smtClean="0"/>
              <a:t> </a:t>
            </a:r>
            <a:r>
              <a:rPr lang="el-GR" dirty="0"/>
              <a:t>Οι πιστοί κρατούν αναμμένες λαμπάδες. </a:t>
            </a:r>
            <a:endParaRPr lang="el-GR" dirty="0" smtClean="0"/>
          </a:p>
          <a:p>
            <a:r>
              <a:rPr lang="el-GR" dirty="0" smtClean="0"/>
              <a:t>Στο </a:t>
            </a:r>
            <a:r>
              <a:rPr lang="el-GR" dirty="0"/>
              <a:t>τέλος της περιφοράς του Επιταφίου όλοι οι πιστοί περνούν κάτω από τον Επιτάφιο.</a:t>
            </a:r>
          </a:p>
        </p:txBody>
      </p:sp>
    </p:spTree>
    <p:extLst>
      <p:ext uri="{BB962C8B-B14F-4D97-AF65-F5344CB8AC3E}">
        <p14:creationId xmlns:p14="http://schemas.microsoft.com/office/powerpoint/2010/main" val="3789389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chemeClr val="accent4"/>
                </a:solidFill>
                <a:effectLst>
                  <a:outerShdw blurRad="25500" dist="23000" dir="7020000" algn="tl">
                    <a:srgbClr val="000000">
                      <a:alpha val="50000"/>
                    </a:srgbClr>
                  </a:outerShdw>
                </a:effectLst>
              </a:rPr>
              <a:t>ΣΥΝΑΝΤΗΣΗ ΕΠΙΤΑΦΙΩΝ ΣΤΗ ΧΙΟ</a:t>
            </a:r>
            <a:endParaRPr lang="el-GR" b="1" dirty="0">
              <a:ln w="18000">
                <a:solidFill>
                  <a:schemeClr val="accent2">
                    <a:satMod val="140000"/>
                  </a:schemeClr>
                </a:solidFill>
                <a:prstDash val="solid"/>
                <a:miter lim="800000"/>
              </a:ln>
              <a:solidFill>
                <a:schemeClr val="accent4"/>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7760185"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Η ΠΡΩΤΗ ΑΝΑΣΤΑΣΗ</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xfrm>
            <a:off x="457200" y="1124744"/>
            <a:ext cx="8229600" cy="5001419"/>
          </a:xfrm>
          <a:solidFill>
            <a:schemeClr val="accent2">
              <a:lumMod val="40000"/>
              <a:lumOff val="60000"/>
            </a:schemeClr>
          </a:solidFill>
        </p:spPr>
        <p:txBody>
          <a:bodyPr>
            <a:normAutofit fontScale="77500" lnSpcReduction="20000"/>
          </a:bodyPr>
          <a:lstStyle/>
          <a:p>
            <a:r>
              <a:rPr lang="el-GR" sz="3400" dirty="0">
                <a:latin typeface="Times New Roman" pitchFamily="18" charset="0"/>
                <a:cs typeface="Times New Roman" pitchFamily="18" charset="0"/>
              </a:rPr>
              <a:t>Το Μεγάλο Σάββατο  το πρωί, γίνεται η λεγόμενη «Πρώτη Ανάσταση</a:t>
            </a:r>
            <a:r>
              <a:rPr lang="el-GR" sz="3400" dirty="0" smtClean="0">
                <a:latin typeface="Times New Roman" pitchFamily="18" charset="0"/>
                <a:cs typeface="Times New Roman" pitchFamily="18" charset="0"/>
              </a:rPr>
              <a:t>».</a:t>
            </a:r>
            <a:endParaRPr lang="el-GR" sz="3400" dirty="0">
              <a:latin typeface="Times New Roman" pitchFamily="18" charset="0"/>
              <a:cs typeface="Times New Roman" pitchFamily="18" charset="0"/>
            </a:endParaRPr>
          </a:p>
          <a:p>
            <a:r>
              <a:rPr lang="el-GR" sz="3400" dirty="0" smtClean="0">
                <a:latin typeface="Times New Roman" pitchFamily="18" charset="0"/>
                <a:cs typeface="Times New Roman" pitchFamily="18" charset="0"/>
              </a:rPr>
              <a:t>Το </a:t>
            </a:r>
            <a:r>
              <a:rPr lang="el-GR" sz="3400" dirty="0">
                <a:latin typeface="Times New Roman" pitchFamily="18" charset="0"/>
                <a:cs typeface="Times New Roman" pitchFamily="18" charset="0"/>
              </a:rPr>
              <a:t>Μεγάλο Σάββατο το πρωί στολίζουν το ναό με κλαδιά δάφνης και γεμίζουν ένα πανέρι με δαφνόφυλλα. Ο ιερέας λέγοντας το «Ανάστα ο Θεός» σκορπά τα δαφνόφυλλα, ενώ οι πιστοί χτυπούν </a:t>
            </a:r>
            <a:r>
              <a:rPr lang="el-GR" sz="3400" dirty="0" smtClean="0">
                <a:latin typeface="Times New Roman" pitchFamily="18" charset="0"/>
                <a:cs typeface="Times New Roman" pitchFamily="18" charset="0"/>
              </a:rPr>
              <a:t>τα στασίδια και </a:t>
            </a:r>
            <a:r>
              <a:rPr lang="el-GR" sz="3400" dirty="0">
                <a:latin typeface="Times New Roman" pitchFamily="18" charset="0"/>
                <a:cs typeface="Times New Roman" pitchFamily="18" charset="0"/>
              </a:rPr>
              <a:t>τις  </a:t>
            </a:r>
            <a:r>
              <a:rPr lang="el-GR" sz="3400" dirty="0" smtClean="0">
                <a:latin typeface="Times New Roman" pitchFamily="18" charset="0"/>
                <a:cs typeface="Times New Roman" pitchFamily="18" charset="0"/>
              </a:rPr>
              <a:t>καμπάνες.</a:t>
            </a:r>
          </a:p>
          <a:p>
            <a:r>
              <a:rPr lang="el-GR" sz="3400" dirty="0" smtClean="0">
                <a:latin typeface="Times New Roman" pitchFamily="18" charset="0"/>
                <a:cs typeface="Times New Roman" pitchFamily="18" charset="0"/>
              </a:rPr>
              <a:t>Οι δάφνες συμβολίζουν τη νίκη του χριστού. </a:t>
            </a:r>
          </a:p>
          <a:p>
            <a:r>
              <a:rPr lang="el-GR" sz="3400" dirty="0">
                <a:latin typeface="Times New Roman" pitchFamily="18" charset="0"/>
                <a:cs typeface="Times New Roman" pitchFamily="18" charset="0"/>
              </a:rPr>
              <a:t>Α</a:t>
            </a:r>
            <a:r>
              <a:rPr lang="el-GR" sz="3400" dirty="0" smtClean="0">
                <a:latin typeface="Times New Roman" pitchFamily="18" charset="0"/>
                <a:cs typeface="Times New Roman" pitchFamily="18" charset="0"/>
              </a:rPr>
              <a:t>ναβιώνει </a:t>
            </a:r>
            <a:r>
              <a:rPr lang="el-GR" sz="3400" dirty="0">
                <a:latin typeface="Times New Roman" pitchFamily="18" charset="0"/>
                <a:cs typeface="Times New Roman" pitchFamily="18" charset="0"/>
              </a:rPr>
              <a:t>το έθιμο του τεχνητού σεισμού που προκαλείται με θόρυβο, κούνημα όλων </a:t>
            </a:r>
            <a:r>
              <a:rPr lang="el-GR" sz="3400">
                <a:latin typeface="Times New Roman" pitchFamily="18" charset="0"/>
                <a:cs typeface="Times New Roman" pitchFamily="18" charset="0"/>
              </a:rPr>
              <a:t>των </a:t>
            </a:r>
            <a:r>
              <a:rPr lang="el-GR" sz="3400" smtClean="0">
                <a:latin typeface="Times New Roman" pitchFamily="18" charset="0"/>
                <a:cs typeface="Times New Roman" pitchFamily="18" charset="0"/>
              </a:rPr>
              <a:t>πολυέλαιων </a:t>
            </a:r>
            <a:r>
              <a:rPr lang="el-GR" sz="3400" dirty="0">
                <a:latin typeface="Times New Roman" pitchFamily="18" charset="0"/>
                <a:cs typeface="Times New Roman" pitchFamily="18" charset="0"/>
              </a:rPr>
              <a:t>και των καντηλιών</a:t>
            </a:r>
            <a:r>
              <a:rPr lang="el-GR" sz="3400" dirty="0" smtClean="0">
                <a:latin typeface="Times New Roman" pitchFamily="18" charset="0"/>
                <a:cs typeface="Times New Roman" pitchFamily="18" charset="0"/>
              </a:rPr>
              <a:t>! </a:t>
            </a:r>
          </a:p>
          <a:p>
            <a:r>
              <a:rPr lang="el-GR" sz="3400" dirty="0" smtClean="0">
                <a:latin typeface="Times New Roman" pitchFamily="18" charset="0"/>
                <a:cs typeface="Times New Roman" pitchFamily="18" charset="0"/>
              </a:rPr>
              <a:t>Αποτελεί </a:t>
            </a:r>
            <a:r>
              <a:rPr lang="el-GR" sz="3400" dirty="0">
                <a:latin typeface="Times New Roman" pitchFamily="18" charset="0"/>
                <a:cs typeface="Times New Roman" pitchFamily="18" charset="0"/>
              </a:rPr>
              <a:t>αναπαράσταση του σεισμού που περιγράφεται στο Ιερό Ευαγγέλιο, σαν επακόλουθο της Αναστάσεως του Κυρίου</a:t>
            </a:r>
            <a:r>
              <a:rPr lang="el-GR" dirty="0"/>
              <a:t>.</a:t>
            </a:r>
          </a:p>
          <a:p>
            <a:endParaRPr lang="el-GR" dirty="0"/>
          </a:p>
        </p:txBody>
      </p:sp>
    </p:spTree>
    <p:extLst>
      <p:ext uri="{BB962C8B-B14F-4D97-AF65-F5344CB8AC3E}">
        <p14:creationId xmlns:p14="http://schemas.microsoft.com/office/powerpoint/2010/main" val="2939877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6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ΑΝΑΣΤΑΣΗ</a:t>
            </a:r>
            <a:endParaRPr lang="el-GR" sz="6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84784"/>
            <a:ext cx="586544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613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Η ΠΡΩΤΗ ΑΝΑΣΤΑΣΗ ΣΤΗ ΧΙΟ</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268760"/>
            <a:ext cx="90487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4098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Η ΑΝΑΣΤΑΣΗ</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solidFill>
            <a:schemeClr val="accent2">
              <a:lumMod val="60000"/>
              <a:lumOff val="40000"/>
            </a:schemeClr>
          </a:solidFill>
        </p:spPr>
        <p:txBody>
          <a:bodyPr>
            <a:normAutofit fontScale="32500" lnSpcReduction="20000"/>
          </a:bodyPr>
          <a:lstStyle/>
          <a:p>
            <a:r>
              <a:rPr lang="el-GR" sz="7000" dirty="0"/>
              <a:t>Το βράδυ γίνεται η Ακολουθία της Αναστάσεως. </a:t>
            </a:r>
            <a:endParaRPr lang="el-GR" sz="7000" dirty="0" smtClean="0"/>
          </a:p>
          <a:p>
            <a:r>
              <a:rPr lang="el-GR" sz="7000" dirty="0" smtClean="0"/>
              <a:t>Λίγο </a:t>
            </a:r>
            <a:r>
              <a:rPr lang="el-GR" sz="7000" dirty="0"/>
              <a:t>πριν τα μεσάνυχτα, όλα τα φώτα της εκκλησίας σβήνουν και </a:t>
            </a:r>
            <a:r>
              <a:rPr lang="el-GR" sz="7000" dirty="0" smtClean="0"/>
              <a:t> </a:t>
            </a:r>
            <a:r>
              <a:rPr lang="el-GR" sz="7000" dirty="0"/>
              <a:t>βγαίνει ο παπάς από την Ωραία Πύλη με τη λαμπάδα του αναμμένη ψάλλοντας </a:t>
            </a:r>
            <a:endParaRPr lang="el-GR" sz="7000" dirty="0" smtClean="0"/>
          </a:p>
          <a:p>
            <a:r>
              <a:rPr lang="el-GR" sz="7000" dirty="0" smtClean="0"/>
              <a:t>το </a:t>
            </a:r>
            <a:r>
              <a:rPr lang="el-GR" sz="7000" dirty="0"/>
              <a:t>"Δεύτε λάβετε φως..." και δίνει το Άγιο Φως στους πιστούς. </a:t>
            </a:r>
            <a:endParaRPr lang="el-GR" sz="7000" dirty="0" smtClean="0"/>
          </a:p>
          <a:p>
            <a:r>
              <a:rPr lang="el-GR" sz="7000" dirty="0" smtClean="0"/>
              <a:t>Κατόπιν </a:t>
            </a:r>
            <a:r>
              <a:rPr lang="el-GR" sz="7000" dirty="0"/>
              <a:t>βγαίνουν όλοι έξω </a:t>
            </a:r>
            <a:r>
              <a:rPr lang="el-GR" sz="7000" dirty="0" smtClean="0"/>
              <a:t>με τις αναμμένες λαμπάδες όπου </a:t>
            </a:r>
            <a:r>
              <a:rPr lang="el-GR" sz="7000" dirty="0"/>
              <a:t>ο παπάς διαβάζει το Ευαγγέλιο της Αναστάσεως και μόλις τελειώσει όλοι </a:t>
            </a:r>
            <a:r>
              <a:rPr lang="el-GR" sz="7000" dirty="0" smtClean="0"/>
              <a:t>ψάλλουν το</a:t>
            </a:r>
          </a:p>
          <a:p>
            <a:r>
              <a:rPr lang="el-GR" sz="7000" b="1" dirty="0" smtClean="0">
                <a:solidFill>
                  <a:srgbClr val="FF0000"/>
                </a:solidFill>
              </a:rPr>
              <a:t>«ΧΡΙΣΤΟΣ  ΑΝΕΣΤΗ»</a:t>
            </a:r>
            <a:endParaRPr lang="el-GR" sz="7000" b="1" dirty="0">
              <a:solidFill>
                <a:srgbClr val="FF0000"/>
              </a:solidFill>
            </a:endParaRPr>
          </a:p>
          <a:p>
            <a:endParaRPr lang="el-GR" sz="7000" dirty="0" smtClean="0"/>
          </a:p>
          <a:p>
            <a:r>
              <a:rPr lang="el-GR" sz="7000" dirty="0" smtClean="0"/>
              <a:t>Το </a:t>
            </a:r>
            <a:r>
              <a:rPr lang="el-GR" sz="7000" dirty="0"/>
              <a:t>"Χριστός Ανέστη" είναι και το σύνθημα για να ξεκινήσουν οι πιστοί τους ασπασμούς. Αυτό το φιλί της αγάπης δίνεται σε εχθρούς και φίλους, αφού συμβολίζει τη συγχώρεση</a:t>
            </a:r>
            <a:r>
              <a:rPr lang="el-GR" sz="7000" dirty="0" smtClean="0"/>
              <a:t>.</a:t>
            </a:r>
          </a:p>
          <a:p>
            <a:pPr marL="0" indent="0">
              <a:buNone/>
            </a:pPr>
            <a:r>
              <a:rPr lang="el-GR" sz="7000" dirty="0" smtClean="0"/>
              <a:t> </a:t>
            </a:r>
            <a:endParaRPr lang="el-GR" sz="7000" dirty="0"/>
          </a:p>
          <a:p>
            <a:endParaRPr lang="el-GR" dirty="0"/>
          </a:p>
        </p:txBody>
      </p:sp>
    </p:spTree>
    <p:extLst>
      <p:ext uri="{BB962C8B-B14F-4D97-AF65-F5344CB8AC3E}">
        <p14:creationId xmlns:p14="http://schemas.microsoft.com/office/powerpoint/2010/main" val="23982831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2770" y="1601369"/>
            <a:ext cx="6218459"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6679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ΟΙ ΠΑΣΧΑΛΙΝΕΣ ΛΑΜΠΑΔΕΣ</a:t>
            </a:r>
            <a:endParaRPr lang="el-GR" dirty="0"/>
          </a:p>
        </p:txBody>
      </p:sp>
      <p:sp>
        <p:nvSpPr>
          <p:cNvPr id="3" name="Θέση περιεχομένου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213"/>
            <a:ext cx="7344816" cy="446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6077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71624"/>
            <a:ext cx="7488832" cy="437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433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9552" y="302359"/>
            <a:ext cx="8208912" cy="5693866"/>
          </a:xfrm>
          <a:prstGeom prst="rect">
            <a:avLst/>
          </a:prstGeom>
          <a:solidFill>
            <a:schemeClr val="accent3">
              <a:lumMod val="40000"/>
              <a:lumOff val="60000"/>
            </a:schemeClr>
          </a:solidFill>
        </p:spPr>
        <p:txBody>
          <a:bodyPr wrap="square">
            <a:spAutoFit/>
          </a:bodyPr>
          <a:lstStyle/>
          <a:p>
            <a:endParaRPr lang="el-GR" sz="2800" dirty="0" smtClean="0">
              <a:solidFill>
                <a:srgbClr val="111111"/>
              </a:solidFill>
              <a:latin typeface="Times New Roman" pitchFamily="18" charset="0"/>
              <a:cs typeface="Times New Roman" pitchFamily="18" charset="0"/>
            </a:endParaRPr>
          </a:p>
          <a:p>
            <a:endParaRPr lang="el-GR" sz="2800" dirty="0">
              <a:solidFill>
                <a:srgbClr val="111111"/>
              </a:solidFill>
              <a:latin typeface="Times New Roman" pitchFamily="18" charset="0"/>
              <a:cs typeface="Times New Roman" pitchFamily="18" charset="0"/>
            </a:endParaRPr>
          </a:p>
          <a:p>
            <a:endParaRPr lang="el-GR" sz="2800" dirty="0" smtClean="0">
              <a:solidFill>
                <a:srgbClr val="111111"/>
              </a:solidFill>
              <a:latin typeface="Times New Roman" pitchFamily="18" charset="0"/>
              <a:cs typeface="Times New Roman" pitchFamily="18" charset="0"/>
            </a:endParaRPr>
          </a:p>
          <a:p>
            <a:r>
              <a:rPr lang="el-GR" sz="2800" b="1" dirty="0" smtClean="0">
                <a:solidFill>
                  <a:srgbClr val="FF0000"/>
                </a:solidFill>
                <a:latin typeface="Times New Roman" pitchFamily="18" charset="0"/>
                <a:cs typeface="Times New Roman" pitchFamily="18" charset="0"/>
              </a:rPr>
              <a:t>Το </a:t>
            </a:r>
            <a:r>
              <a:rPr lang="el-GR" sz="2800" b="1" dirty="0">
                <a:solidFill>
                  <a:srgbClr val="FF0000"/>
                </a:solidFill>
                <a:latin typeface="Times New Roman" pitchFamily="18" charset="0"/>
                <a:cs typeface="Times New Roman" pitchFamily="18" charset="0"/>
              </a:rPr>
              <a:t>Σάββατο του Λαζάρου, </a:t>
            </a:r>
            <a:r>
              <a:rPr lang="el-GR" sz="2800" b="1" dirty="0" smtClean="0">
                <a:solidFill>
                  <a:srgbClr val="FF0000"/>
                </a:solidFill>
                <a:latin typeface="Times New Roman" pitchFamily="18" charset="0"/>
                <a:cs typeface="Times New Roman" pitchFamily="18" charset="0"/>
              </a:rPr>
              <a:t>φτιάχνουν </a:t>
            </a:r>
            <a:r>
              <a:rPr lang="el-GR" sz="2800" b="1" dirty="0">
                <a:solidFill>
                  <a:srgbClr val="FF0000"/>
                </a:solidFill>
                <a:latin typeface="Times New Roman" pitchFamily="18" charset="0"/>
                <a:cs typeface="Times New Roman" pitchFamily="18" charset="0"/>
              </a:rPr>
              <a:t>τα </a:t>
            </a:r>
            <a:r>
              <a:rPr lang="el-GR" sz="2800" b="1" dirty="0" smtClean="0">
                <a:solidFill>
                  <a:srgbClr val="FF0000"/>
                </a:solidFill>
                <a:latin typeface="Times New Roman" pitchFamily="18" charset="0"/>
                <a:cs typeface="Times New Roman" pitchFamily="18" charset="0"/>
              </a:rPr>
              <a:t>λαζαράκια</a:t>
            </a:r>
            <a:r>
              <a:rPr lang="el-GR" sz="2800" b="1" dirty="0">
                <a:solidFill>
                  <a:srgbClr val="FF0000"/>
                </a:solidFill>
                <a:latin typeface="Times New Roman" pitchFamily="18" charset="0"/>
                <a:cs typeface="Times New Roman" pitchFamily="18" charset="0"/>
              </a:rPr>
              <a:t>.</a:t>
            </a:r>
            <a:r>
              <a:rPr lang="el-GR" sz="2800" b="1" dirty="0" smtClean="0">
                <a:solidFill>
                  <a:srgbClr val="FF0000"/>
                </a:solidFill>
                <a:latin typeface="Times New Roman" pitchFamily="18" charset="0"/>
                <a:cs typeface="Times New Roman" pitchFamily="18" charset="0"/>
              </a:rPr>
              <a:t>. </a:t>
            </a:r>
          </a:p>
          <a:p>
            <a:endParaRPr lang="el-GR" sz="2800" b="1" dirty="0">
              <a:solidFill>
                <a:srgbClr val="FF0000"/>
              </a:solidFill>
              <a:latin typeface="Times New Roman" pitchFamily="18" charset="0"/>
              <a:cs typeface="Times New Roman" pitchFamily="18" charset="0"/>
            </a:endParaRPr>
          </a:p>
          <a:p>
            <a:r>
              <a:rPr lang="el-GR" sz="2800" b="1" dirty="0" smtClean="0">
                <a:solidFill>
                  <a:srgbClr val="FF0000"/>
                </a:solidFill>
                <a:latin typeface="Times New Roman" pitchFamily="18" charset="0"/>
                <a:cs typeface="Times New Roman" pitchFamily="18" charset="0"/>
              </a:rPr>
              <a:t>Φτιάχνουν με ζύμη ένα </a:t>
            </a:r>
            <a:r>
              <a:rPr lang="el-GR" sz="2800" b="1" dirty="0">
                <a:solidFill>
                  <a:srgbClr val="FF0000"/>
                </a:solidFill>
                <a:latin typeface="Times New Roman" pitchFamily="18" charset="0"/>
                <a:cs typeface="Times New Roman" pitchFamily="18" charset="0"/>
              </a:rPr>
              <a:t>ομοίωμα «φασκιωμένης» </a:t>
            </a:r>
            <a:r>
              <a:rPr lang="el-GR" sz="2800" b="1" dirty="0" smtClean="0">
                <a:solidFill>
                  <a:srgbClr val="FF0000"/>
                </a:solidFill>
                <a:latin typeface="Times New Roman" pitchFamily="18" charset="0"/>
                <a:cs typeface="Times New Roman" pitchFamily="18" charset="0"/>
              </a:rPr>
              <a:t>κούκλας .</a:t>
            </a:r>
          </a:p>
          <a:p>
            <a:endParaRPr lang="el-GR" sz="2800" b="1" dirty="0">
              <a:solidFill>
                <a:srgbClr val="FF0000"/>
              </a:solidFill>
              <a:latin typeface="Times New Roman" pitchFamily="18" charset="0"/>
              <a:cs typeface="Times New Roman" pitchFamily="18" charset="0"/>
            </a:endParaRPr>
          </a:p>
          <a:p>
            <a:r>
              <a:rPr lang="el-GR" sz="2800" b="1" dirty="0">
                <a:solidFill>
                  <a:srgbClr val="FF0000"/>
                </a:solidFill>
                <a:latin typeface="Times New Roman" pitchFamily="18" charset="0"/>
                <a:cs typeface="Times New Roman" pitchFamily="18" charset="0"/>
              </a:rPr>
              <a:t>Σ</a:t>
            </a:r>
            <a:r>
              <a:rPr lang="el-GR" sz="2800" b="1" dirty="0" smtClean="0">
                <a:solidFill>
                  <a:srgbClr val="FF0000"/>
                </a:solidFill>
                <a:latin typeface="Times New Roman" pitchFamily="18" charset="0"/>
                <a:cs typeface="Times New Roman" pitchFamily="18" charset="0"/>
              </a:rPr>
              <a:t>τα </a:t>
            </a:r>
            <a:r>
              <a:rPr lang="el-GR" sz="2800" b="1" dirty="0">
                <a:solidFill>
                  <a:srgbClr val="FF0000"/>
                </a:solidFill>
                <a:latin typeface="Times New Roman" pitchFamily="18" charset="0"/>
                <a:cs typeface="Times New Roman" pitchFamily="18" charset="0"/>
              </a:rPr>
              <a:t>μάτια της βάζουν γαρίφαλα και με τη ζύμη φτιάχνουν </a:t>
            </a:r>
            <a:endParaRPr lang="el-GR" sz="2800" b="1" dirty="0" smtClean="0">
              <a:solidFill>
                <a:srgbClr val="FF0000"/>
              </a:solidFill>
              <a:latin typeface="Times New Roman" pitchFamily="18" charset="0"/>
              <a:cs typeface="Times New Roman" pitchFamily="18" charset="0"/>
            </a:endParaRPr>
          </a:p>
          <a:p>
            <a:endParaRPr lang="el-GR" sz="2800" b="1" dirty="0">
              <a:solidFill>
                <a:srgbClr val="FF0000"/>
              </a:solidFill>
              <a:latin typeface="Times New Roman" pitchFamily="18" charset="0"/>
              <a:cs typeface="Times New Roman" pitchFamily="18" charset="0"/>
            </a:endParaRPr>
          </a:p>
          <a:p>
            <a:r>
              <a:rPr lang="el-GR" sz="2800" b="1" dirty="0" smtClean="0">
                <a:solidFill>
                  <a:srgbClr val="FF0000"/>
                </a:solidFill>
                <a:latin typeface="Times New Roman" pitchFamily="18" charset="0"/>
                <a:cs typeface="Times New Roman" pitchFamily="18" charset="0"/>
              </a:rPr>
              <a:t>χέρια </a:t>
            </a:r>
            <a:r>
              <a:rPr lang="el-GR" sz="2800" b="1" dirty="0">
                <a:solidFill>
                  <a:srgbClr val="FF0000"/>
                </a:solidFill>
                <a:latin typeface="Times New Roman" pitchFamily="18" charset="0"/>
                <a:cs typeface="Times New Roman" pitchFamily="18" charset="0"/>
              </a:rPr>
              <a:t>τα οποία σταυρώνουν, όπως κάνουν στους νεκρούς. </a:t>
            </a:r>
            <a:endParaRPr lang="el-GR" sz="2800" dirty="0">
              <a:solidFill>
                <a:srgbClr val="111111"/>
              </a:solidFill>
              <a:latin typeface="Times New Roman" pitchFamily="18" charset="0"/>
              <a:cs typeface="Times New Roman" pitchFamily="18" charset="0"/>
            </a:endParaRPr>
          </a:p>
        </p:txBody>
      </p:sp>
    </p:spTree>
    <p:extLst>
      <p:ext uri="{BB962C8B-B14F-4D97-AF65-F5344CB8AC3E}">
        <p14:creationId xmlns:p14="http://schemas.microsoft.com/office/powerpoint/2010/main" val="37524626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ΧΡΙΣΤΟΣ  ΑΝΕΣΤΗ</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solidFill>
            <a:schemeClr val="accent2">
              <a:lumMod val="40000"/>
              <a:lumOff val="60000"/>
            </a:schemeClr>
          </a:solidFill>
        </p:spPr>
        <p:txBody>
          <a:bodyPr>
            <a:normAutofit fontScale="85000" lnSpcReduction="10000"/>
          </a:bodyPr>
          <a:lstStyle/>
          <a:p>
            <a:r>
              <a:rPr lang="el-GR" dirty="0" smtClean="0"/>
              <a:t>Μόλις  ψάλλεται </a:t>
            </a:r>
            <a:r>
              <a:rPr lang="el-GR" dirty="0"/>
              <a:t>το Χριστός Ανέστη, η ατμόσφαιρα δονείται από τις </a:t>
            </a:r>
            <a:r>
              <a:rPr lang="el-GR" dirty="0" smtClean="0"/>
              <a:t>κωδωνοκρουσίες</a:t>
            </a:r>
            <a:r>
              <a:rPr lang="el-GR" dirty="0"/>
              <a:t> </a:t>
            </a:r>
            <a:r>
              <a:rPr lang="el-GR" dirty="0" smtClean="0"/>
              <a:t>και </a:t>
            </a:r>
            <a:r>
              <a:rPr lang="el-GR" dirty="0"/>
              <a:t>τους κρότους των κροτίδων και πυροτεχνημάτων</a:t>
            </a:r>
            <a:r>
              <a:rPr lang="el-GR" dirty="0" smtClean="0"/>
              <a:t>. </a:t>
            </a:r>
            <a:endParaRPr lang="el-GR" dirty="0"/>
          </a:p>
          <a:p>
            <a:r>
              <a:rPr lang="el-GR" dirty="0"/>
              <a:t>Μετά την Ανάσταση οι πιστοί φέρνουν στα σπίτια τους το Άγιο Φως και κάνουν το σχήμα του σταυρού με τον καπνό της λαμπάδας στην είσοδο του σπιτιού. Μετά ανάβουν το καντήλι, το οποίο προσπαθούν να κρατήσουν τουλάχιστον τρεις με σαράντα ημέρες. Ακολουθεί το πασχαλινό Δείπνο, που είναι συνήθως η μαγειρίτσα και τσουγκρίζονται τα αυγά</a:t>
            </a:r>
          </a:p>
        </p:txBody>
      </p:sp>
    </p:spTree>
    <p:extLst>
      <p:ext uri="{BB962C8B-B14F-4D97-AF65-F5344CB8AC3E}">
        <p14:creationId xmlns:p14="http://schemas.microsoft.com/office/powerpoint/2010/main" val="1071667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2130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547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ΡΟΥΚΕΤΟΠΟΛΕΜΟΣ</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xfrm>
            <a:off x="457200" y="1268760"/>
            <a:ext cx="8229600" cy="4857403"/>
          </a:xfrm>
          <a:solidFill>
            <a:schemeClr val="accent6">
              <a:lumMod val="40000"/>
              <a:lumOff val="60000"/>
            </a:schemeClr>
          </a:solidFill>
        </p:spPr>
        <p:txBody>
          <a:bodyPr>
            <a:normAutofit lnSpcReduction="10000"/>
          </a:bodyPr>
          <a:lstStyle/>
          <a:p>
            <a:r>
              <a:rPr lang="el-GR" dirty="0"/>
              <a:t>Όλοι γνωρίζουμε το φαντασμαγορικό έθιμο του «ρουκετοπόλεμου» της Χίου. Το έθιμο αυτό είναι ένα παλιό </a:t>
            </a:r>
            <a:r>
              <a:rPr lang="el-GR" dirty="0" err="1"/>
              <a:t>β</a:t>
            </a:r>
            <a:r>
              <a:rPr lang="el-GR" dirty="0" err="1" smtClean="0"/>
              <a:t>ρονταδούσικο</a:t>
            </a:r>
            <a:r>
              <a:rPr lang="el-GR" dirty="0" smtClean="0"/>
              <a:t> </a:t>
            </a:r>
            <a:r>
              <a:rPr lang="el-GR" dirty="0"/>
              <a:t>έθιμο, που έχει τις ρίζες του στην εποχή της Τουρκοκρατίας. Οι κάτοικοι των ενοριών του Αγίου Μάρκου και της Παναγίας της Ερειθιανής, δύο εκκλησιών που βρίσκονται αντικριστά, έφτιαχναν παλιά, αυτοσχέδια κανονάκια, που με τα χρόνια εξελίχθηκαν σε αυτοσχέδιες ρουκέτες.</a:t>
            </a:r>
          </a:p>
          <a:p>
            <a:endParaRPr lang="el-GR" dirty="0"/>
          </a:p>
        </p:txBody>
      </p:sp>
    </p:spTree>
    <p:extLst>
      <p:ext uri="{BB962C8B-B14F-4D97-AF65-F5344CB8AC3E}">
        <p14:creationId xmlns:p14="http://schemas.microsoft.com/office/powerpoint/2010/main" val="25147602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smtClean="0">
                <a:ln w="18000">
                  <a:solidFill>
                    <a:schemeClr val="accent2">
                      <a:satMod val="140000"/>
                    </a:schemeClr>
                  </a:solidFill>
                  <a:prstDash val="solid"/>
                  <a:miter lim="800000"/>
                </a:ln>
                <a:solidFill>
                  <a:schemeClr val="accent4"/>
                </a:solidFill>
                <a:effectLst>
                  <a:outerShdw blurRad="25500" dist="23000" dir="7020000" algn="tl">
                    <a:srgbClr val="000000">
                      <a:alpha val="50000"/>
                    </a:srgbClr>
                  </a:outerShdw>
                </a:effectLst>
              </a:rPr>
              <a:t>ΤΟ ΚΑΨΙΜΟ ΤΟΥ ΙΟΥΔΑ ΣΤΗΝ ΚΑΛΑΜΩΤΗ</a:t>
            </a:r>
            <a:endParaRPr lang="el-GR" b="1" dirty="0">
              <a:ln w="18000">
                <a:solidFill>
                  <a:schemeClr val="accent2">
                    <a:satMod val="140000"/>
                  </a:schemeClr>
                </a:solidFill>
                <a:prstDash val="solid"/>
                <a:miter lim="800000"/>
              </a:ln>
              <a:solidFill>
                <a:schemeClr val="accent4"/>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208912" cy="525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4609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59103" y="260648"/>
            <a:ext cx="7704856" cy="6186309"/>
          </a:xfrm>
          <a:prstGeom prst="rect">
            <a:avLst/>
          </a:prstGeom>
          <a:solidFill>
            <a:schemeClr val="accent6">
              <a:lumMod val="40000"/>
              <a:lumOff val="60000"/>
            </a:schemeClr>
          </a:solidFill>
        </p:spPr>
        <p:txBody>
          <a:bodyPr wrap="square">
            <a:spAutoFit/>
          </a:bodyPr>
          <a:lstStyle/>
          <a:p>
            <a:r>
              <a:rPr lang="el-GR" sz="3200" dirty="0">
                <a:solidFill>
                  <a:schemeClr val="accent5">
                    <a:lumMod val="50000"/>
                  </a:schemeClr>
                </a:solidFill>
                <a:latin typeface="Arial Narrow" pitchFamily="34" charset="0"/>
              </a:rPr>
              <a:t>Το </a:t>
            </a:r>
            <a:r>
              <a:rPr lang="el-GR" sz="3200" dirty="0" smtClean="0">
                <a:solidFill>
                  <a:schemeClr val="accent5">
                    <a:lumMod val="50000"/>
                  </a:schemeClr>
                </a:solidFill>
                <a:latin typeface="Arial Narrow" pitchFamily="34" charset="0"/>
              </a:rPr>
              <a:t>κάψιμο </a:t>
            </a:r>
            <a:r>
              <a:rPr lang="el-GR" sz="3200" dirty="0">
                <a:solidFill>
                  <a:schemeClr val="accent5">
                    <a:lumMod val="50000"/>
                  </a:schemeClr>
                </a:solidFill>
                <a:latin typeface="Arial Narrow" pitchFamily="34" charset="0"/>
              </a:rPr>
              <a:t>του </a:t>
            </a:r>
            <a:r>
              <a:rPr lang="el-GR" sz="3200" dirty="0" smtClean="0">
                <a:solidFill>
                  <a:schemeClr val="accent5">
                    <a:lumMod val="50000"/>
                  </a:schemeClr>
                </a:solidFill>
                <a:latin typeface="Arial Narrow" pitchFamily="34" charset="0"/>
              </a:rPr>
              <a:t>Ιούδα αποτελεί </a:t>
            </a:r>
            <a:r>
              <a:rPr lang="el-GR" sz="3200" dirty="0">
                <a:solidFill>
                  <a:schemeClr val="accent5">
                    <a:lumMod val="50000"/>
                  </a:schemeClr>
                </a:solidFill>
                <a:latin typeface="Arial Narrow" pitchFamily="34" charset="0"/>
              </a:rPr>
              <a:t>ένα ξεχωριστό έθιμο το οποίο αναβιώνει σε περιοχές της Ελλάδας κάθε Κυριακή του </a:t>
            </a:r>
            <a:r>
              <a:rPr lang="el-GR" sz="3200" dirty="0" smtClean="0">
                <a:solidFill>
                  <a:schemeClr val="accent5">
                    <a:lumMod val="50000"/>
                  </a:schemeClr>
                </a:solidFill>
                <a:latin typeface="Arial Narrow" pitchFamily="34" charset="0"/>
              </a:rPr>
              <a:t>Πάσχα.</a:t>
            </a:r>
          </a:p>
          <a:p>
            <a:endParaRPr lang="el-GR" sz="3200" dirty="0" smtClean="0">
              <a:solidFill>
                <a:schemeClr val="accent5">
                  <a:lumMod val="50000"/>
                </a:schemeClr>
              </a:solidFill>
              <a:latin typeface="Arial Narrow" pitchFamily="34" charset="0"/>
            </a:endParaRPr>
          </a:p>
          <a:p>
            <a:r>
              <a:rPr lang="el-GR" sz="3200" dirty="0">
                <a:solidFill>
                  <a:schemeClr val="accent5">
                    <a:lumMod val="50000"/>
                  </a:schemeClr>
                </a:solidFill>
                <a:latin typeface="Arial Narrow" pitchFamily="34" charset="0"/>
              </a:rPr>
              <a:t> Ο λαός καίει το ομοίωμα του Ιούδα, του προδότη του Ιησού, και με το κάψιμο ρίχνει στη φωτιά τις δύο άνομες ιδιότητες του, τη φιλαργυρία και τη δειλία</a:t>
            </a:r>
            <a:r>
              <a:rPr lang="el-GR" sz="3200" dirty="0" smtClean="0">
                <a:solidFill>
                  <a:schemeClr val="accent5">
                    <a:lumMod val="50000"/>
                  </a:schemeClr>
                </a:solidFill>
                <a:latin typeface="Arial Narrow" pitchFamily="34" charset="0"/>
              </a:rPr>
              <a:t>.</a:t>
            </a:r>
          </a:p>
          <a:p>
            <a:endParaRPr lang="el-GR" sz="2800" dirty="0">
              <a:solidFill>
                <a:srgbClr val="0A0A0A"/>
              </a:solidFill>
              <a:latin typeface="Arial Narrow" pitchFamily="34" charset="0"/>
            </a:endParaRPr>
          </a:p>
          <a:p>
            <a:endParaRPr lang="el-GR" sz="2800" dirty="0" smtClean="0">
              <a:solidFill>
                <a:srgbClr val="0A0A0A"/>
              </a:solidFill>
              <a:latin typeface="Arial Narrow" pitchFamily="34" charset="0"/>
            </a:endParaRPr>
          </a:p>
          <a:p>
            <a:endParaRPr lang="el-GR" sz="2800" dirty="0">
              <a:solidFill>
                <a:srgbClr val="0A0A0A"/>
              </a:solidFill>
              <a:latin typeface="Arial Narrow" pitchFamily="34" charset="0"/>
            </a:endParaRPr>
          </a:p>
          <a:p>
            <a:endParaRPr lang="el-GR" sz="2800" dirty="0" smtClean="0">
              <a:solidFill>
                <a:srgbClr val="0A0A0A"/>
              </a:solidFill>
              <a:latin typeface="Arial Narrow" pitchFamily="34" charset="0"/>
            </a:endParaRPr>
          </a:p>
          <a:p>
            <a:endParaRPr lang="el-GR" sz="2800" dirty="0">
              <a:latin typeface="Arial Narrow" pitchFamily="34" charset="0"/>
            </a:endParaRPr>
          </a:p>
        </p:txBody>
      </p:sp>
    </p:spTree>
    <p:extLst>
      <p:ext uri="{BB962C8B-B14F-4D97-AF65-F5344CB8AC3E}">
        <p14:creationId xmlns:p14="http://schemas.microsoft.com/office/powerpoint/2010/main" val="3503121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ΤΟ ΠΑΣΧΑΛΙΝΟ ΤΡΑΠΕΖΙ</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xfrm>
            <a:off x="457200" y="1268760"/>
            <a:ext cx="8229600" cy="4857403"/>
          </a:xfrm>
          <a:solidFill>
            <a:schemeClr val="accent2">
              <a:lumMod val="40000"/>
              <a:lumOff val="60000"/>
            </a:schemeClr>
          </a:solidFill>
        </p:spPr>
        <p:txBody>
          <a:bodyPr/>
          <a:lstStyle/>
          <a:p>
            <a:endParaRPr lang="el-GR" dirty="0" smtClean="0"/>
          </a:p>
          <a:p>
            <a:endParaRPr lang="el-GR" dirty="0"/>
          </a:p>
          <a:p>
            <a:r>
              <a:rPr lang="el-GR" dirty="0" smtClean="0"/>
              <a:t>Αρνί </a:t>
            </a:r>
            <a:r>
              <a:rPr lang="el-GR" dirty="0"/>
              <a:t>στη </a:t>
            </a:r>
            <a:r>
              <a:rPr lang="el-GR" dirty="0" smtClean="0"/>
              <a:t>σούβλα ή στον φούρνο ,</a:t>
            </a:r>
          </a:p>
          <a:p>
            <a:r>
              <a:rPr lang="el-GR" dirty="0" smtClean="0"/>
              <a:t>κοκορέτσι</a:t>
            </a:r>
            <a:r>
              <a:rPr lang="el-GR" dirty="0"/>
              <a:t>, </a:t>
            </a:r>
            <a:endParaRPr lang="el-GR" dirty="0" smtClean="0"/>
          </a:p>
          <a:p>
            <a:r>
              <a:rPr lang="el-GR" dirty="0" smtClean="0"/>
              <a:t>κόκκινα </a:t>
            </a:r>
            <a:r>
              <a:rPr lang="el-GR" dirty="0"/>
              <a:t>αυγά</a:t>
            </a:r>
            <a:r>
              <a:rPr lang="el-GR" dirty="0" smtClean="0"/>
              <a:t>,</a:t>
            </a:r>
          </a:p>
          <a:p>
            <a:r>
              <a:rPr lang="el-GR" dirty="0" smtClean="0"/>
              <a:t> </a:t>
            </a:r>
            <a:r>
              <a:rPr lang="el-GR" dirty="0"/>
              <a:t>τσουρέκια και κουλούρια</a:t>
            </a:r>
            <a:r>
              <a:rPr lang="el-GR" dirty="0" smtClean="0"/>
              <a:t>.</a:t>
            </a:r>
          </a:p>
          <a:p>
            <a:r>
              <a:rPr lang="el-GR" dirty="0" smtClean="0"/>
              <a:t> </a:t>
            </a:r>
            <a:r>
              <a:rPr lang="el-GR" dirty="0"/>
              <a:t>Αυτό </a:t>
            </a:r>
            <a:r>
              <a:rPr lang="el-GR" dirty="0" smtClean="0"/>
              <a:t>  </a:t>
            </a:r>
            <a:r>
              <a:rPr lang="el-GR" dirty="0"/>
              <a:t>είναι το πασχαλινό ελληνικό </a:t>
            </a:r>
            <a:r>
              <a:rPr lang="el-GR" dirty="0" smtClean="0"/>
              <a:t>τραπέζι. </a:t>
            </a:r>
            <a:endParaRPr lang="el-GR" dirty="0"/>
          </a:p>
        </p:txBody>
      </p:sp>
    </p:spTree>
    <p:extLst>
      <p:ext uri="{BB962C8B-B14F-4D97-AF65-F5344CB8AC3E}">
        <p14:creationId xmlns:p14="http://schemas.microsoft.com/office/powerpoint/2010/main" val="37777104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2388"/>
            <a:ext cx="6912768"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122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ΤΑ ΤΣΟΥΡΕΚΙΑ ΤΗΣ ΛΑΜΠΡΗΣ</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772816"/>
            <a:ext cx="482453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6075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ΤΑ ΚΟΥΛΟΥΡΙΑ ΤΗΣ ΛΑΜΠΡΗΣ</a:t>
            </a:r>
            <a:endParaRPr lang="el-G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643063"/>
            <a:ext cx="7128792" cy="43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299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ΤΑ  ΛΑΖΑΡΑΚΙΑ</a:t>
            </a:r>
            <a:endParaRPr lang="el-GR" b="1" dirty="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p:txBody>
          <a:bodyPr/>
          <a:lstStyle/>
          <a:p>
            <a:endParaRPr lang="el-GR"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632848"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182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57200" y="332656"/>
            <a:ext cx="8229600" cy="5793507"/>
          </a:xfrm>
          <a:solidFill>
            <a:schemeClr val="accent1">
              <a:lumMod val="40000"/>
              <a:lumOff val="60000"/>
            </a:schemeClr>
          </a:solidFill>
        </p:spPr>
        <p:txBody>
          <a:bodyPr>
            <a:normAutofit/>
          </a:bodyPr>
          <a:lstStyle/>
          <a:p>
            <a:pPr marL="0" indent="0" algn="ctr">
              <a:buNone/>
            </a:pPr>
            <a:endParaRPr lang="el-GR" sz="8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a:p>
            <a:pPr marL="0" indent="0" algn="ctr">
              <a:buNone/>
            </a:pPr>
            <a:r>
              <a:rPr lang="el-GR" sz="8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ΧΡΙΣΤΟΣ </a:t>
            </a:r>
          </a:p>
          <a:p>
            <a:pPr marL="0" indent="0" algn="ctr">
              <a:buNone/>
            </a:pPr>
            <a:r>
              <a:rPr lang="el-GR" sz="8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ΑΝΕΣΤΗ</a:t>
            </a:r>
            <a:endParaRPr lang="el-GR" sz="8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528858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tx2">
              <a:lumMod val="20000"/>
              <a:lumOff val="80000"/>
            </a:schemeClr>
          </a:solidFill>
        </p:spPr>
        <p:txBody>
          <a:bodyPr/>
          <a:lstStyle/>
          <a:p>
            <a:r>
              <a:rPr lang="el-GR"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ΤΑ ΚΑΛΑΝΤΑ ΤΟΥ ΛΑΖΑΡΟΥ</a:t>
            </a:r>
            <a:endParaRPr lang="el-GR"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endParaRPr>
          </a:p>
        </p:txBody>
      </p:sp>
      <p:sp>
        <p:nvSpPr>
          <p:cNvPr id="3" name="Θέση περιεχομένου 2"/>
          <p:cNvSpPr>
            <a:spLocks noGrp="1"/>
          </p:cNvSpPr>
          <p:nvPr>
            <p:ph idx="1"/>
          </p:nvPr>
        </p:nvSpPr>
        <p:spPr>
          <a:xfrm>
            <a:off x="467544" y="1556792"/>
            <a:ext cx="8219256" cy="4569371"/>
          </a:xfrm>
          <a:solidFill>
            <a:schemeClr val="accent2">
              <a:lumMod val="20000"/>
              <a:lumOff val="80000"/>
            </a:schemeClr>
          </a:solidFill>
        </p:spPr>
        <p:txBody>
          <a:bodyPr>
            <a:normAutofit fontScale="85000" lnSpcReduction="10000"/>
          </a:bodyPr>
          <a:lstStyle/>
          <a:p>
            <a:r>
              <a:rPr lang="el-GR" dirty="0"/>
              <a:t>Το Σάββατο του Λαζάρου είναι αφιερωμένο </a:t>
            </a:r>
            <a:r>
              <a:rPr lang="el-GR" dirty="0" smtClean="0"/>
              <a:t>στην ανάσταση </a:t>
            </a:r>
            <a:r>
              <a:rPr lang="el-GR" dirty="0"/>
              <a:t>του </a:t>
            </a:r>
            <a:r>
              <a:rPr lang="el-GR" dirty="0" smtClean="0"/>
              <a:t>Λαζάρου.</a:t>
            </a:r>
          </a:p>
          <a:p>
            <a:r>
              <a:rPr lang="el-GR" dirty="0"/>
              <a:t>Ο λαός </a:t>
            </a:r>
            <a:r>
              <a:rPr lang="el-GR" dirty="0" smtClean="0"/>
              <a:t>μας </a:t>
            </a:r>
            <a:r>
              <a:rPr lang="el-GR" dirty="0"/>
              <a:t>έχει συνθέσει κάλαντα  </a:t>
            </a:r>
            <a:r>
              <a:rPr lang="el-GR" dirty="0" smtClean="0"/>
              <a:t>γι’ αυτή τη μέρα. </a:t>
            </a:r>
            <a:r>
              <a:rPr lang="el-GR" dirty="0"/>
              <a:t>Τα κάλαντα του Λαζάρου ήταν αποκλειστικά γυναικεία υπόθεση και τα τραγουδούσαν οι λεγόμενες ‟Λαζαρίνες”, δηλαδή κοπέλες διαφόρων ηλικιών, οι οποίες μάζευαν λουλούδια από τους αγρούς και γύριζαν από σπίτι σε σπίτι τραγουδώντας, με αντάλλαγμα </a:t>
            </a:r>
            <a:r>
              <a:rPr lang="el-GR" dirty="0" smtClean="0"/>
              <a:t> κάποιο </a:t>
            </a:r>
            <a:r>
              <a:rPr lang="el-GR" dirty="0"/>
              <a:t>κέρασμα ή </a:t>
            </a:r>
            <a:r>
              <a:rPr lang="el-GR" dirty="0" smtClean="0"/>
              <a:t>φιλοδώρημα. Κρατούσαν μια κούκλα πάνινη που παρίστανε τον Λάζαρο.</a:t>
            </a:r>
            <a:endParaRPr lang="el-GR" dirty="0"/>
          </a:p>
        </p:txBody>
      </p:sp>
    </p:spTree>
    <p:extLst>
      <p:ext uri="{BB962C8B-B14F-4D97-AF65-F5344CB8AC3E}">
        <p14:creationId xmlns:p14="http://schemas.microsoft.com/office/powerpoint/2010/main" val="3835903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60648"/>
            <a:ext cx="5472608"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580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ln w="18000">
                  <a:solidFill>
                    <a:schemeClr val="accent2">
                      <a:satMod val="140000"/>
                    </a:schemeClr>
                  </a:solidFill>
                  <a:prstDash val="solid"/>
                  <a:miter lim="800000"/>
                </a:ln>
                <a:solidFill>
                  <a:schemeClr val="tx2">
                    <a:lumMod val="60000"/>
                    <a:lumOff val="40000"/>
                  </a:schemeClr>
                </a:solidFill>
                <a:effectLst>
                  <a:outerShdw blurRad="25500" dist="23000" dir="7020000" algn="tl">
                    <a:srgbClr val="000000">
                      <a:alpha val="50000"/>
                    </a:srgbClr>
                  </a:outerShdw>
                </a:effectLst>
              </a:rPr>
              <a:t>ΤΑ ΚΑΛΑΝΤΑ ΤΟΥ ΛΑΖΑΡΟΥ</a:t>
            </a:r>
          </a:p>
        </p:txBody>
      </p:sp>
      <p:sp>
        <p:nvSpPr>
          <p:cNvPr id="3" name="Θέση περιεχομένου 2"/>
          <p:cNvSpPr>
            <a:spLocks noGrp="1"/>
          </p:cNvSpPr>
          <p:nvPr>
            <p:ph idx="1"/>
          </p:nvPr>
        </p:nvSpPr>
        <p:spPr>
          <a:xfrm>
            <a:off x="457200" y="1196752"/>
            <a:ext cx="8229600" cy="4929411"/>
          </a:xfrm>
          <a:solidFill>
            <a:schemeClr val="accent3">
              <a:lumMod val="40000"/>
              <a:lumOff val="60000"/>
            </a:schemeClr>
          </a:solidFill>
        </p:spPr>
        <p:txBody>
          <a:bodyPr>
            <a:normAutofit fontScale="77500" lnSpcReduction="20000"/>
          </a:bodyPr>
          <a:lstStyle/>
          <a:p>
            <a:pPr fontAlgn="base"/>
            <a:r>
              <a:rPr lang="el-GR" dirty="0">
                <a:solidFill>
                  <a:srgbClr val="222222"/>
                </a:solidFill>
                <a:latin typeface="fira sans"/>
              </a:rPr>
              <a:t>Σήμερον έρχεται ο Χριστός, ο επουράνιος Θεός.</a:t>
            </a:r>
            <a:br>
              <a:rPr lang="el-GR" dirty="0">
                <a:solidFill>
                  <a:srgbClr val="222222"/>
                </a:solidFill>
                <a:latin typeface="fira sans"/>
              </a:rPr>
            </a:br>
            <a:r>
              <a:rPr lang="el-GR" dirty="0">
                <a:solidFill>
                  <a:srgbClr val="222222"/>
                </a:solidFill>
                <a:latin typeface="fira sans"/>
              </a:rPr>
              <a:t>Εν </a:t>
            </a:r>
            <a:r>
              <a:rPr lang="el-GR" dirty="0" smtClean="0">
                <a:solidFill>
                  <a:srgbClr val="222222"/>
                </a:solidFill>
                <a:latin typeface="fira sans"/>
              </a:rPr>
              <a:t>τη </a:t>
            </a:r>
            <a:r>
              <a:rPr lang="el-GR" dirty="0">
                <a:solidFill>
                  <a:srgbClr val="222222"/>
                </a:solidFill>
                <a:latin typeface="fira sans"/>
              </a:rPr>
              <a:t>πόλει Βηθανία, Μάρθα κλαίει και Μαρία.</a:t>
            </a:r>
          </a:p>
          <a:p>
            <a:pPr fontAlgn="base"/>
            <a:r>
              <a:rPr lang="el-GR" dirty="0">
                <a:solidFill>
                  <a:srgbClr val="222222"/>
                </a:solidFill>
                <a:latin typeface="fira sans"/>
              </a:rPr>
              <a:t>Λάζαρον τον αδερφό τους τον γλυκύ και καρδιακό τους,</a:t>
            </a:r>
            <a:br>
              <a:rPr lang="el-GR" dirty="0">
                <a:solidFill>
                  <a:srgbClr val="222222"/>
                </a:solidFill>
                <a:latin typeface="fira sans"/>
              </a:rPr>
            </a:br>
            <a:r>
              <a:rPr lang="el-GR" dirty="0">
                <a:solidFill>
                  <a:srgbClr val="222222"/>
                </a:solidFill>
                <a:latin typeface="fira sans"/>
              </a:rPr>
              <a:t>τρεις ημέρες τον θρηνούσαν και τον μοιρολογούσαν.</a:t>
            </a:r>
          </a:p>
          <a:p>
            <a:pPr fontAlgn="base"/>
            <a:r>
              <a:rPr lang="el-GR" dirty="0">
                <a:solidFill>
                  <a:srgbClr val="222222"/>
                </a:solidFill>
                <a:latin typeface="fira sans"/>
              </a:rPr>
              <a:t>Την ημέρα την τετάρτη, κίνησε ο Χριστός για να ‘ρθει.</a:t>
            </a:r>
            <a:br>
              <a:rPr lang="el-GR" dirty="0">
                <a:solidFill>
                  <a:srgbClr val="222222"/>
                </a:solidFill>
                <a:latin typeface="fira sans"/>
              </a:rPr>
            </a:br>
            <a:r>
              <a:rPr lang="el-GR" dirty="0">
                <a:solidFill>
                  <a:srgbClr val="222222"/>
                </a:solidFill>
                <a:latin typeface="fira sans"/>
              </a:rPr>
              <a:t>Και </a:t>
            </a:r>
            <a:r>
              <a:rPr lang="el-GR" dirty="0" err="1">
                <a:solidFill>
                  <a:srgbClr val="222222"/>
                </a:solidFill>
                <a:latin typeface="fira sans"/>
              </a:rPr>
              <a:t>εβγήκε</a:t>
            </a:r>
            <a:r>
              <a:rPr lang="el-GR" dirty="0">
                <a:solidFill>
                  <a:srgbClr val="222222"/>
                </a:solidFill>
                <a:latin typeface="fira sans"/>
              </a:rPr>
              <a:t> κι η Μαρία έξω από τη Βηθανία.</a:t>
            </a:r>
          </a:p>
          <a:p>
            <a:pPr fontAlgn="base"/>
            <a:r>
              <a:rPr lang="el-GR" dirty="0">
                <a:solidFill>
                  <a:srgbClr val="222222"/>
                </a:solidFill>
                <a:latin typeface="fira sans"/>
              </a:rPr>
              <a:t>Και εμπρός του γόνυ </a:t>
            </a:r>
            <a:r>
              <a:rPr lang="el-GR" dirty="0" err="1">
                <a:solidFill>
                  <a:srgbClr val="222222"/>
                </a:solidFill>
                <a:latin typeface="fira sans"/>
              </a:rPr>
              <a:t>κλεί</a:t>
            </a:r>
            <a:r>
              <a:rPr lang="el-GR" dirty="0">
                <a:solidFill>
                  <a:srgbClr val="222222"/>
                </a:solidFill>
                <a:latin typeface="fira sans"/>
              </a:rPr>
              <a:t>, και τους πόδες του </a:t>
            </a:r>
            <a:r>
              <a:rPr lang="el-GR" dirty="0" err="1">
                <a:solidFill>
                  <a:srgbClr val="222222"/>
                </a:solidFill>
                <a:latin typeface="fira sans"/>
              </a:rPr>
              <a:t>φιλεί</a:t>
            </a:r>
            <a:r>
              <a:rPr lang="el-GR" dirty="0">
                <a:solidFill>
                  <a:srgbClr val="222222"/>
                </a:solidFill>
                <a:latin typeface="fira sans"/>
              </a:rPr>
              <a:t>.</a:t>
            </a:r>
            <a:br>
              <a:rPr lang="el-GR" dirty="0">
                <a:solidFill>
                  <a:srgbClr val="222222"/>
                </a:solidFill>
                <a:latin typeface="fira sans"/>
              </a:rPr>
            </a:br>
            <a:r>
              <a:rPr lang="el-GR" dirty="0">
                <a:solidFill>
                  <a:srgbClr val="222222"/>
                </a:solidFill>
                <a:latin typeface="fira sans"/>
              </a:rPr>
              <a:t>-Αν εδώ ήσουν Χριστέ μου, δεν </a:t>
            </a:r>
            <a:r>
              <a:rPr lang="el-GR" dirty="0" err="1">
                <a:solidFill>
                  <a:srgbClr val="222222"/>
                </a:solidFill>
                <a:latin typeface="fira sans"/>
              </a:rPr>
              <a:t>θ᾿</a:t>
            </a:r>
            <a:r>
              <a:rPr lang="el-GR" dirty="0">
                <a:solidFill>
                  <a:srgbClr val="222222"/>
                </a:solidFill>
                <a:latin typeface="fira sans"/>
              </a:rPr>
              <a:t> απέθνησκε ο αδερφός μου.</a:t>
            </a:r>
          </a:p>
          <a:p>
            <a:pPr fontAlgn="base"/>
            <a:r>
              <a:rPr lang="el-GR" dirty="0">
                <a:solidFill>
                  <a:srgbClr val="222222"/>
                </a:solidFill>
                <a:latin typeface="fira sans"/>
              </a:rPr>
              <a:t>Μα κι εγώ τώρα πιστεύω, και </a:t>
            </a:r>
            <a:r>
              <a:rPr lang="el-GR" dirty="0" err="1">
                <a:solidFill>
                  <a:srgbClr val="222222"/>
                </a:solidFill>
                <a:latin typeface="fira sans"/>
              </a:rPr>
              <a:t>καλότατα</a:t>
            </a:r>
            <a:r>
              <a:rPr lang="el-GR" dirty="0">
                <a:solidFill>
                  <a:srgbClr val="222222"/>
                </a:solidFill>
                <a:latin typeface="fira sans"/>
              </a:rPr>
              <a:t> εξεύρω,</a:t>
            </a:r>
            <a:br>
              <a:rPr lang="el-GR" dirty="0">
                <a:solidFill>
                  <a:srgbClr val="222222"/>
                </a:solidFill>
                <a:latin typeface="fira sans"/>
              </a:rPr>
            </a:br>
            <a:r>
              <a:rPr lang="el-GR" dirty="0">
                <a:solidFill>
                  <a:srgbClr val="222222"/>
                </a:solidFill>
                <a:latin typeface="fira sans"/>
              </a:rPr>
              <a:t>ότι </a:t>
            </a:r>
            <a:r>
              <a:rPr lang="el-GR" dirty="0" err="1">
                <a:solidFill>
                  <a:srgbClr val="222222"/>
                </a:solidFill>
                <a:latin typeface="fira sans"/>
              </a:rPr>
              <a:t>δύνασ᾿</a:t>
            </a:r>
            <a:r>
              <a:rPr lang="el-GR" dirty="0">
                <a:solidFill>
                  <a:srgbClr val="222222"/>
                </a:solidFill>
                <a:latin typeface="fira sans"/>
              </a:rPr>
              <a:t> αν θελήσεις και νεκρούς να αναστήσεις.</a:t>
            </a:r>
          </a:p>
          <a:p>
            <a:pPr fontAlgn="base"/>
            <a:r>
              <a:rPr lang="el-GR" dirty="0">
                <a:solidFill>
                  <a:srgbClr val="222222"/>
                </a:solidFill>
                <a:latin typeface="fira sans"/>
              </a:rPr>
              <a:t>-Λέγε, πίστευε, Μαρία </a:t>
            </a:r>
            <a:r>
              <a:rPr lang="el-GR" dirty="0" err="1">
                <a:solidFill>
                  <a:srgbClr val="222222"/>
                </a:solidFill>
                <a:latin typeface="fira sans"/>
              </a:rPr>
              <a:t>άγωμεν</a:t>
            </a:r>
            <a:r>
              <a:rPr lang="el-GR" dirty="0">
                <a:solidFill>
                  <a:srgbClr val="222222"/>
                </a:solidFill>
                <a:latin typeface="fira sans"/>
              </a:rPr>
              <a:t> εις τα μνημεία.</a:t>
            </a:r>
            <a:br>
              <a:rPr lang="el-GR" dirty="0">
                <a:solidFill>
                  <a:srgbClr val="222222"/>
                </a:solidFill>
                <a:latin typeface="fira sans"/>
              </a:rPr>
            </a:br>
            <a:r>
              <a:rPr lang="el-GR" dirty="0">
                <a:solidFill>
                  <a:srgbClr val="222222"/>
                </a:solidFill>
                <a:latin typeface="fira sans"/>
              </a:rPr>
              <a:t>Κείνοι παρευθύς επήγαν και τον τάφο του </a:t>
            </a:r>
            <a:r>
              <a:rPr lang="el-GR" dirty="0" err="1">
                <a:solidFill>
                  <a:srgbClr val="222222"/>
                </a:solidFill>
                <a:latin typeface="fira sans"/>
              </a:rPr>
              <a:t>εδείξαν</a:t>
            </a:r>
            <a:r>
              <a:rPr lang="el-GR" dirty="0">
                <a:solidFill>
                  <a:srgbClr val="222222"/>
                </a:solidFill>
                <a:latin typeface="fira sans"/>
              </a:rPr>
              <a:t>.</a:t>
            </a:r>
          </a:p>
          <a:p>
            <a:endParaRPr lang="el-GR" dirty="0"/>
          </a:p>
        </p:txBody>
      </p:sp>
    </p:spTree>
    <p:extLst>
      <p:ext uri="{BB962C8B-B14F-4D97-AF65-F5344CB8AC3E}">
        <p14:creationId xmlns:p14="http://schemas.microsoft.com/office/powerpoint/2010/main" val="397799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endParaRPr lang="el-GR"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80648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155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TotalTime>
  <Words>1190</Words>
  <Application>Microsoft Office PowerPoint</Application>
  <PresentationFormat>Προβολή στην οθόνη (4:3)</PresentationFormat>
  <Paragraphs>133</Paragraphs>
  <Slides>50</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50</vt:i4>
      </vt:variant>
    </vt:vector>
  </HeadingPairs>
  <TitlesOfParts>
    <vt:vector size="51" baseType="lpstr">
      <vt:lpstr>Θέμα του Office</vt:lpstr>
      <vt:lpstr>Παρουσίαση του PowerPoint</vt:lpstr>
      <vt:lpstr>ΑΝΑΣΤΑΣΗ ΤΟΥ ΛΑΖΑΡΟΥ</vt:lpstr>
      <vt:lpstr>ΑΝΑΣΤΑΣΗ ΤΟΥ ΛΑΖΑΡΟΥ</vt:lpstr>
      <vt:lpstr>Παρουσίαση του PowerPoint</vt:lpstr>
      <vt:lpstr>ΤΑ  ΛΑΖΑΡΑΚΙΑ</vt:lpstr>
      <vt:lpstr>ΤΑ ΚΑΛΑΝΤΑ ΤΟΥ ΛΑΖΑΡΟΥ</vt:lpstr>
      <vt:lpstr>Παρουσίαση του PowerPoint</vt:lpstr>
      <vt:lpstr>ΤΑ ΚΑΛΑΝΤΑ ΤΟΥ ΛΑΖΑΡΟΥ</vt:lpstr>
      <vt:lpstr>Παρουσίαση του PowerPoint</vt:lpstr>
      <vt:lpstr>ΚΥΡΙΑΚΗ ΤΩΝ ΒΑΪΩΝ</vt:lpstr>
      <vt:lpstr>Παρουσίαση του PowerPoint</vt:lpstr>
      <vt:lpstr>Παρουσίαση του PowerPoint</vt:lpstr>
      <vt:lpstr>Παρουσίαση του PowerPoint</vt:lpstr>
      <vt:lpstr>ΜΕΓΑΛΗ  ΠΕΜΠΤΗ</vt:lpstr>
      <vt:lpstr>Ο ΙΕΡΟΣ ΝΙΠΤΗΡΑΣ</vt:lpstr>
      <vt:lpstr>ΜΕΓΑΛΗ  ΠΕΜΠΤΗ</vt:lpstr>
      <vt:lpstr>Ο ΜΥΣΤΙΚΟΣ ΔΕΙΠΝΟΣ</vt:lpstr>
      <vt:lpstr>Η ΠΡΟΣΕΥΧΗ</vt:lpstr>
      <vt:lpstr>Παρουσίαση του PowerPoint</vt:lpstr>
      <vt:lpstr>Η ΠΡΟΔΟΣΙΑ</vt:lpstr>
      <vt:lpstr>ΤΟ ΦΙΛΙ ΤΗΣ ΠΡΟΔΟΣΙΑΣ</vt:lpstr>
      <vt:lpstr>Η  ΣΤΑΥΡΩΣΗ</vt:lpstr>
      <vt:lpstr>Η ΣΤΑΥΡΩΣΗ</vt:lpstr>
      <vt:lpstr>ΤΟ ΒΑΨΙΜΟ ΤΩΝ ΑΥΓΩΝ</vt:lpstr>
      <vt:lpstr>ΤΑ ΚΟΚΚΙΝΑ ΑΥΓΑ</vt:lpstr>
      <vt:lpstr>ΜΕΓΑΛΗ ΠΑΡΑΣΚΕΥΗ</vt:lpstr>
      <vt:lpstr>ΑΠΟΚΑΘΗΛΩΣΗ</vt:lpstr>
      <vt:lpstr>Μεγάλη Παρασκευή (Το Μοιρολόι της Παναγίας)</vt:lpstr>
      <vt:lpstr>Ο ΕΠΙΤΑΦΙΟΣ</vt:lpstr>
      <vt:lpstr>ΕΠΙΤΑΦΙΟΣ ΣΤΗ ΣΥΚΙΑΔΑ</vt:lpstr>
      <vt:lpstr>Η ΠΕΡΙΦΟΡΑ ΤΟΥ ΕΠΙΤΑΦΙΟΥ</vt:lpstr>
      <vt:lpstr>ΣΥΝΑΝΤΗΣΗ ΕΠΙΤΑΦΙΩΝ ΣΤΗ ΧΙΟ</vt:lpstr>
      <vt:lpstr>Η ΠΡΩΤΗ ΑΝΑΣΤΑΣΗ</vt:lpstr>
      <vt:lpstr>ΑΝΑΣΤΑΣΗ</vt:lpstr>
      <vt:lpstr>Η ΠΡΩΤΗ ΑΝΑΣΤΑΣΗ ΣΤΗ ΧΙΟ</vt:lpstr>
      <vt:lpstr>Η ΑΝΑΣΤΑΣΗ</vt:lpstr>
      <vt:lpstr>Παρουσίαση του PowerPoint</vt:lpstr>
      <vt:lpstr>ΟΙ ΠΑΣΧΑΛΙΝΕΣ ΛΑΜΠΑΔΕΣ</vt:lpstr>
      <vt:lpstr>Παρουσίαση του PowerPoint</vt:lpstr>
      <vt:lpstr>ΧΡΙΣΤΟΣ  ΑΝΕΣΤΗ</vt:lpstr>
      <vt:lpstr>Παρουσίαση του PowerPoint</vt:lpstr>
      <vt:lpstr>Παρουσίαση του PowerPoint</vt:lpstr>
      <vt:lpstr>ΡΟΥΚΕΤΟΠΟΛΕΜΟΣ</vt:lpstr>
      <vt:lpstr>ΤΟ ΚΑΨΙΜΟ ΤΟΥ ΙΟΥΔΑ ΣΤΗΝ ΚΑΛΑΜΩΤΗ</vt:lpstr>
      <vt:lpstr>Παρουσίαση του PowerPoint</vt:lpstr>
      <vt:lpstr>ΤΟ ΠΑΣΧΑΛΙΝΟ ΤΡΑΠΕΖΙ</vt:lpstr>
      <vt:lpstr>Παρουσίαση του PowerPoint</vt:lpstr>
      <vt:lpstr>ΤΑ ΤΣΟΥΡΕΚΙΑ ΤΗΣ ΛΑΜΠΡΗΣ</vt:lpstr>
      <vt:lpstr>ΤΑ ΚΟΥΛΟΥΡΙΑ ΤΗΣ ΛΑΜΠΡΗΣ</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eLab</dc:creator>
  <cp:lastModifiedBy>Windows User</cp:lastModifiedBy>
  <cp:revision>64</cp:revision>
  <dcterms:created xsi:type="dcterms:W3CDTF">2019-04-12T15:57:23Z</dcterms:created>
  <dcterms:modified xsi:type="dcterms:W3CDTF">2020-04-09T09:18:39Z</dcterms:modified>
</cp:coreProperties>
</file>