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0" r:id="rId3"/>
    <p:sldId id="256" r:id="rId4"/>
    <p:sldId id="259" r:id="rId5"/>
    <p:sldId id="257" r:id="rId6"/>
    <p:sldId id="261" r:id="rId7"/>
    <p:sldId id="262" r:id="rId8"/>
    <p:sldId id="258" r:id="rId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7/4/2020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7/4/2020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7/4/2020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7/4/2020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7/4/2020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7/4/2020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7/4/2020</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7/4/2020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7/4/2020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7/4/2020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7/4/2020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7/4/2020</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ÎÏÎ¿ÏÎ­Î»ÎµÏÎ¼Î± ÎµÎ¹ÎºÏÎ½Î±Ï Î³Î¹Î± ÏÏÎ¯ÏÎ¹"/>
          <p:cNvPicPr>
            <a:picLocks noChangeAspect="1" noChangeArrowheads="1"/>
          </p:cNvPicPr>
          <p:nvPr/>
        </p:nvPicPr>
        <p:blipFill>
          <a:blip r:embed="rId2" cstate="print"/>
          <a:srcRect/>
          <a:stretch>
            <a:fillRect/>
          </a:stretch>
        </p:blipFill>
        <p:spPr bwMode="auto">
          <a:xfrm>
            <a:off x="1619672" y="1124744"/>
            <a:ext cx="5568615" cy="4176464"/>
          </a:xfrm>
          <a:prstGeom prst="rect">
            <a:avLst/>
          </a:prstGeom>
          <a:noFill/>
        </p:spPr>
      </p:pic>
      <p:sp>
        <p:nvSpPr>
          <p:cNvPr id="5" name="4 - TextBox"/>
          <p:cNvSpPr txBox="1"/>
          <p:nvPr/>
        </p:nvSpPr>
        <p:spPr>
          <a:xfrm>
            <a:off x="971600" y="332656"/>
            <a:ext cx="7488832" cy="707886"/>
          </a:xfrm>
          <a:prstGeom prst="rect">
            <a:avLst/>
          </a:prstGeom>
          <a:noFill/>
        </p:spPr>
        <p:txBody>
          <a:bodyPr wrap="square" rtlCol="0">
            <a:spAutoFit/>
          </a:bodyPr>
          <a:lstStyle/>
          <a:p>
            <a:r>
              <a:rPr lang="el-GR" sz="4000" b="1" dirty="0" smtClean="0">
                <a:solidFill>
                  <a:schemeClr val="accent6">
                    <a:lumMod val="75000"/>
                  </a:schemeClr>
                </a:solidFill>
              </a:rPr>
              <a:t>θέμα: «Περιγράφω το σπίτι μου».</a:t>
            </a:r>
            <a:endParaRPr lang="el-GR" sz="4000" b="1" dirty="0">
              <a:solidFill>
                <a:schemeClr val="accent6">
                  <a:lumMod val="75000"/>
                </a:schemeClr>
              </a:solidFill>
            </a:endParaRPr>
          </a:p>
        </p:txBody>
      </p:sp>
      <p:sp>
        <p:nvSpPr>
          <p:cNvPr id="6" name="5 - Ορθογώνιο"/>
          <p:cNvSpPr/>
          <p:nvPr/>
        </p:nvSpPr>
        <p:spPr>
          <a:xfrm>
            <a:off x="2339752" y="5589240"/>
            <a:ext cx="4572000" cy="369332"/>
          </a:xfrm>
          <a:prstGeom prst="rect">
            <a:avLst/>
          </a:prstGeom>
        </p:spPr>
        <p:txBody>
          <a:bodyPr wrap="square">
            <a:spAutoFit/>
          </a:bodyPr>
          <a:lstStyle/>
          <a:p>
            <a:pPr algn="ctr"/>
            <a:r>
              <a:rPr lang="el-GR" dirty="0" smtClean="0"/>
              <a:t>Τάξεις: Γ</a:t>
            </a:r>
            <a:r>
              <a:rPr lang="en-US" dirty="0" smtClean="0"/>
              <a:t>1</a:t>
            </a:r>
            <a:r>
              <a:rPr lang="el-GR" dirty="0" smtClean="0"/>
              <a:t>' – 201</a:t>
            </a:r>
            <a:r>
              <a:rPr lang="en-US" dirty="0" smtClean="0"/>
              <a:t>8</a:t>
            </a:r>
            <a:r>
              <a:rPr lang="el-GR" dirty="0" smtClean="0"/>
              <a:t>-1</a:t>
            </a:r>
            <a:r>
              <a:rPr lang="en-US" dirty="0" smtClean="0"/>
              <a:t>9</a:t>
            </a:r>
            <a:endParaRPr lang="el-G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1"/>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7" dur="1000" fill="hold"/>
                                        <p:tgtEl>
                                          <p:spTgt spid="4"/>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5"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fltVal val="0"/>
                                          </p:val>
                                        </p:tav>
                                        <p:tav tm="100000">
                                          <p:val>
                                            <p:strVal val="#ppt_w"/>
                                          </p:val>
                                        </p:tav>
                                      </p:tavLst>
                                    </p:anim>
                                    <p:anim calcmode="lin" valueType="num">
                                      <p:cBhvr>
                                        <p:cTn id="27" dur="1000" fill="hold"/>
                                        <p:tgtEl>
                                          <p:spTgt spid="6"/>
                                        </p:tgtEl>
                                        <p:attrNameLst>
                                          <p:attrName>ppt_h</p:attrName>
                                        </p:attrNameLst>
                                      </p:cBhvr>
                                      <p:tavLst>
                                        <p:tav tm="0">
                                          <p:val>
                                            <p:fltVal val="0"/>
                                          </p:val>
                                        </p:tav>
                                        <p:tav tm="100000">
                                          <p:val>
                                            <p:strVal val="#ppt_h"/>
                                          </p:val>
                                        </p:tav>
                                      </p:tavLst>
                                    </p:anim>
                                    <p:anim calcmode="lin" valueType="num">
                                      <p:cBhvr>
                                        <p:cTn id="2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ÎÏÎ¿ÏÎ­Î»ÎµÏÎ¼Î± ÎµÎ¹ÎºÏÎ½Î±Ï Î³Î¹Î± Î´Î¹Î±Î¼Î­ÏÎ¹ÏÎ¼Î±"/>
          <p:cNvPicPr>
            <a:picLocks noChangeAspect="1" noChangeArrowheads="1"/>
          </p:cNvPicPr>
          <p:nvPr/>
        </p:nvPicPr>
        <p:blipFill>
          <a:blip r:embed="rId2" cstate="print"/>
          <a:srcRect/>
          <a:stretch>
            <a:fillRect/>
          </a:stretch>
        </p:blipFill>
        <p:spPr bwMode="auto">
          <a:xfrm>
            <a:off x="251520" y="188640"/>
            <a:ext cx="3132888" cy="2085110"/>
          </a:xfrm>
          <a:prstGeom prst="rect">
            <a:avLst/>
          </a:prstGeom>
          <a:noFill/>
        </p:spPr>
      </p:pic>
      <p:sp>
        <p:nvSpPr>
          <p:cNvPr id="8" name="7 - Ορθογώνιο"/>
          <p:cNvSpPr/>
          <p:nvPr/>
        </p:nvSpPr>
        <p:spPr>
          <a:xfrm>
            <a:off x="827584" y="2420888"/>
            <a:ext cx="7632848" cy="2003625"/>
          </a:xfrm>
          <a:prstGeom prst="rect">
            <a:avLst/>
          </a:prstGeom>
        </p:spPr>
        <p:txBody>
          <a:bodyPr wrap="square">
            <a:spAutoFit/>
          </a:bodyPr>
          <a:lstStyle/>
          <a:p>
            <a:pPr algn="ctr">
              <a:lnSpc>
                <a:spcPct val="115000"/>
              </a:lnSpc>
            </a:pPr>
            <a:r>
              <a:rPr lang="el-GR" sz="3600" b="1" dirty="0" smtClean="0">
                <a:latin typeface="Tahoma"/>
                <a:ea typeface="Calibri"/>
                <a:cs typeface="Times New Roman"/>
              </a:rPr>
              <a:t>Πού βρίσκεται το σπίτι μου;</a:t>
            </a:r>
            <a:endParaRPr lang="el-GR" sz="3600" dirty="0" smtClean="0">
              <a:latin typeface="Tahoma"/>
              <a:ea typeface="Calibri"/>
              <a:cs typeface="Times New Roman"/>
            </a:endParaRPr>
          </a:p>
          <a:p>
            <a:pPr algn="ctr">
              <a:lnSpc>
                <a:spcPct val="115000"/>
              </a:lnSpc>
            </a:pPr>
            <a:r>
              <a:rPr lang="el-GR" sz="3600" b="1" dirty="0" smtClean="0">
                <a:latin typeface="Tahoma"/>
                <a:ea typeface="Calibri"/>
                <a:cs typeface="Times New Roman"/>
              </a:rPr>
              <a:t>Είναι  παλιό ή καινούριο;</a:t>
            </a:r>
            <a:endParaRPr lang="el-GR" sz="3600" dirty="0" smtClean="0">
              <a:latin typeface="Tahoma"/>
              <a:ea typeface="Calibri"/>
              <a:cs typeface="Times New Roman"/>
            </a:endParaRPr>
          </a:p>
          <a:p>
            <a:pPr algn="ctr">
              <a:lnSpc>
                <a:spcPct val="115000"/>
              </a:lnSpc>
            </a:pPr>
            <a:r>
              <a:rPr lang="el-GR" sz="3600" b="1" dirty="0" smtClean="0">
                <a:latin typeface="Tahoma"/>
                <a:ea typeface="Calibri"/>
                <a:cs typeface="Times New Roman"/>
              </a:rPr>
              <a:t>Πόσους ορόφους έχει;</a:t>
            </a:r>
            <a:endParaRPr lang="el-GR" sz="3600" dirty="0" smtClean="0">
              <a:latin typeface="Tahoma"/>
              <a:ea typeface="Calibri"/>
              <a:cs typeface="Times New Roman"/>
            </a:endParaRPr>
          </a:p>
        </p:txBody>
      </p:sp>
      <p:sp>
        <p:nvSpPr>
          <p:cNvPr id="9" name="8 - Ορθογώνιο"/>
          <p:cNvSpPr/>
          <p:nvPr/>
        </p:nvSpPr>
        <p:spPr>
          <a:xfrm>
            <a:off x="3491880" y="404664"/>
            <a:ext cx="2520280" cy="906402"/>
          </a:xfrm>
          <a:prstGeom prst="rect">
            <a:avLst/>
          </a:prstGeom>
        </p:spPr>
        <p:txBody>
          <a:bodyPr wrap="square">
            <a:spAutoFit/>
          </a:bodyPr>
          <a:lstStyle/>
          <a:p>
            <a:pPr algn="ctr">
              <a:lnSpc>
                <a:spcPct val="115000"/>
              </a:lnSpc>
            </a:pPr>
            <a:r>
              <a:rPr lang="el-GR" dirty="0" smtClean="0">
                <a:latin typeface="Tahoma"/>
                <a:ea typeface="Calibri"/>
                <a:cs typeface="Times New Roman"/>
              </a:rPr>
              <a:t>   ΣΧΕΔΙΑΓΡΑΜΜΑ</a:t>
            </a:r>
            <a:r>
              <a:rPr lang="el-GR" b="1" dirty="0" smtClean="0">
                <a:solidFill>
                  <a:srgbClr val="0000FF"/>
                </a:solidFill>
                <a:latin typeface="Tahoma"/>
                <a:ea typeface="Calibri"/>
                <a:cs typeface="Times New Roman"/>
              </a:rPr>
              <a:t> </a:t>
            </a:r>
            <a:r>
              <a:rPr lang="el-GR" sz="2800" b="1" u="sng" dirty="0" smtClean="0">
                <a:solidFill>
                  <a:srgbClr val="0000FF"/>
                </a:solidFill>
                <a:latin typeface="Tahoma"/>
                <a:ea typeface="Calibri"/>
                <a:cs typeface="Times New Roman"/>
              </a:rPr>
              <a:t>ΠΡΟΛΟΓΟΣ</a:t>
            </a:r>
            <a:endParaRPr lang="el-GR" sz="2800" u="sng" dirty="0">
              <a:solidFill>
                <a:srgbClr val="0000FF"/>
              </a:solidFill>
              <a:latin typeface="Tahoma"/>
              <a:ea typeface="Calibri"/>
              <a:cs typeface="Times New Roman"/>
            </a:endParaRPr>
          </a:p>
        </p:txBody>
      </p:sp>
      <p:pic>
        <p:nvPicPr>
          <p:cNvPr id="7173" name="Picture 5" descr="ÎÏÎ¿ÏÎ­Î»ÎµÏÎ¼Î± ÎµÎ¹ÎºÏÎ½Î±Ï Î³Î¹Î± ÏÏÏÎ¿ ÏÏÎ¯ÏÎ¹"/>
          <p:cNvPicPr>
            <a:picLocks noChangeAspect="1" noChangeArrowheads="1"/>
          </p:cNvPicPr>
          <p:nvPr/>
        </p:nvPicPr>
        <p:blipFill>
          <a:blip r:embed="rId3" cstate="print"/>
          <a:srcRect/>
          <a:stretch>
            <a:fillRect/>
          </a:stretch>
        </p:blipFill>
        <p:spPr bwMode="auto">
          <a:xfrm>
            <a:off x="5818072" y="332656"/>
            <a:ext cx="3131262" cy="194421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7170"/>
                                        </p:tgtEl>
                                        <p:attrNameLst>
                                          <p:attrName>style.visibility</p:attrName>
                                        </p:attrNameLst>
                                      </p:cBhvr>
                                      <p:to>
                                        <p:strVal val="visible"/>
                                      </p:to>
                                    </p:set>
                                    <p:animEffect transition="in" filter="fade">
                                      <p:cBhvr>
                                        <p:cTn id="14" dur="1000"/>
                                        <p:tgtEl>
                                          <p:spTgt spid="7170"/>
                                        </p:tgtEl>
                                      </p:cBhvr>
                                    </p:animEffect>
                                    <p:anim calcmode="lin" valueType="num">
                                      <p:cBhvr>
                                        <p:cTn id="15" dur="1000" fill="hold"/>
                                        <p:tgtEl>
                                          <p:spTgt spid="7170"/>
                                        </p:tgtEl>
                                        <p:attrNameLst>
                                          <p:attrName>ppt_x</p:attrName>
                                        </p:attrNameLst>
                                      </p:cBhvr>
                                      <p:tavLst>
                                        <p:tav tm="0">
                                          <p:val>
                                            <p:strVal val="#ppt_x"/>
                                          </p:val>
                                        </p:tav>
                                        <p:tav tm="100000">
                                          <p:val>
                                            <p:strVal val="#ppt_x"/>
                                          </p:val>
                                        </p:tav>
                                      </p:tavLst>
                                    </p:anim>
                                    <p:anim calcmode="lin" valueType="num">
                                      <p:cBhvr>
                                        <p:cTn id="16"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childTnLst>
                                    <p:set>
                                      <p:cBhvr>
                                        <p:cTn id="20" dur="1" fill="hold">
                                          <p:stCondLst>
                                            <p:cond delay="0"/>
                                          </p:stCondLst>
                                        </p:cTn>
                                        <p:tgtEl>
                                          <p:spTgt spid="7173"/>
                                        </p:tgtEl>
                                        <p:attrNameLst>
                                          <p:attrName>style.visibility</p:attrName>
                                        </p:attrNameLst>
                                      </p:cBhvr>
                                      <p:to>
                                        <p:strVal val="visible"/>
                                      </p:to>
                                    </p:set>
                                    <p:anim calcmode="lin" valueType="num">
                                      <p:cBhvr>
                                        <p:cTn id="21" dur="500" decel="50000" fill="hold">
                                          <p:stCondLst>
                                            <p:cond delay="0"/>
                                          </p:stCondLst>
                                        </p:cTn>
                                        <p:tgtEl>
                                          <p:spTgt spid="7173"/>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7173"/>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7173"/>
                                        </p:tgtEl>
                                        <p:attrNameLst>
                                          <p:attrName>ppt_w</p:attrName>
                                        </p:attrNameLst>
                                      </p:cBhvr>
                                      <p:tavLst>
                                        <p:tav tm="0">
                                          <p:val>
                                            <p:strVal val="#ppt_w*.05"/>
                                          </p:val>
                                        </p:tav>
                                        <p:tav tm="100000">
                                          <p:val>
                                            <p:strVal val="#ppt_w"/>
                                          </p:val>
                                        </p:tav>
                                      </p:tavLst>
                                    </p:anim>
                                    <p:anim calcmode="lin" valueType="num">
                                      <p:cBhvr>
                                        <p:cTn id="24" dur="1000" fill="hold"/>
                                        <p:tgtEl>
                                          <p:spTgt spid="7173"/>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7173"/>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7173"/>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7173"/>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7173"/>
                                        </p:tgtEl>
                                      </p:cBhvr>
                                    </p:animEffect>
                                  </p:childTnLst>
                                </p:cTn>
                              </p:par>
                            </p:childTnLst>
                          </p:cTn>
                        </p:par>
                      </p:childTnLst>
                    </p:cTn>
                  </p:par>
                  <p:par>
                    <p:cTn id="29" fill="hold">
                      <p:stCondLst>
                        <p:cond delay="indefinite"/>
                      </p:stCondLst>
                      <p:childTnLst>
                        <p:par>
                          <p:cTn id="30" fill="hold">
                            <p:stCondLst>
                              <p:cond delay="0"/>
                            </p:stCondLst>
                            <p:childTnLst>
                              <p:par>
                                <p:cTn id="31" presetID="40" presetClass="entr" presetSubtype="0" fill="hold" grpId="0" nodeType="clickEffect">
                                  <p:stCondLst>
                                    <p:cond delay="0"/>
                                  </p:stCondLst>
                                  <p:iterate type="lt">
                                    <p:tmPct val="10000"/>
                                  </p:iterate>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1"/>
                                          </p:val>
                                        </p:tav>
                                        <p:tav tm="100000">
                                          <p:val>
                                            <p:strVal val="#ppt_x"/>
                                          </p:val>
                                        </p:tav>
                                      </p:tavLst>
                                    </p:anim>
                                    <p:anim calcmode="lin" valueType="num">
                                      <p:cBhvr>
                                        <p:cTn id="35"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6146" name="Picture 2" descr="Î£ÏÎµÏÎ¹ÎºÎ® ÎµÎ¹ÎºÏÎ½Î±"/>
          <p:cNvPicPr>
            <a:picLocks noChangeAspect="1" noChangeArrowheads="1"/>
          </p:cNvPicPr>
          <p:nvPr/>
        </p:nvPicPr>
        <p:blipFill>
          <a:blip r:embed="rId2" cstate="print"/>
          <a:srcRect/>
          <a:stretch>
            <a:fillRect/>
          </a:stretch>
        </p:blipFill>
        <p:spPr bwMode="auto">
          <a:xfrm>
            <a:off x="3347864" y="980728"/>
            <a:ext cx="2440271" cy="1372652"/>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5940152" y="116632"/>
            <a:ext cx="2987824" cy="1680651"/>
          </a:xfrm>
          <a:prstGeom prst="rect">
            <a:avLst/>
          </a:prstGeom>
          <a:noFill/>
          <a:ln w="9525">
            <a:noFill/>
            <a:miter lim="800000"/>
            <a:headEnd/>
            <a:tailEnd/>
          </a:ln>
        </p:spPr>
      </p:pic>
      <p:sp>
        <p:nvSpPr>
          <p:cNvPr id="6" name="5 - Ορθογώνιο"/>
          <p:cNvSpPr/>
          <p:nvPr/>
        </p:nvSpPr>
        <p:spPr>
          <a:xfrm>
            <a:off x="179512" y="2518350"/>
            <a:ext cx="8712968" cy="4339650"/>
          </a:xfrm>
          <a:prstGeom prst="rect">
            <a:avLst/>
          </a:prstGeom>
        </p:spPr>
        <p:txBody>
          <a:bodyPr wrap="square">
            <a:spAutoFit/>
          </a:bodyPr>
          <a:lstStyle/>
          <a:p>
            <a:pPr algn="ctr">
              <a:lnSpc>
                <a:spcPct val="115000"/>
              </a:lnSpc>
            </a:pPr>
            <a:r>
              <a:rPr lang="el-GR" sz="4000" b="1" dirty="0" smtClean="0">
                <a:latin typeface="Tahoma"/>
                <a:ea typeface="Calibri"/>
                <a:cs typeface="Times New Roman"/>
              </a:rPr>
              <a:t>Περιγράφω τον </a:t>
            </a:r>
            <a:r>
              <a:rPr lang="el-GR" sz="4000" b="1" dirty="0" smtClean="0">
                <a:latin typeface="Tahoma"/>
                <a:ea typeface="Calibri"/>
                <a:cs typeface="Times New Roman"/>
              </a:rPr>
              <a:t>εσωτερικό </a:t>
            </a:r>
            <a:r>
              <a:rPr lang="el-GR" sz="4000" b="1" dirty="0" smtClean="0">
                <a:latin typeface="Tahoma"/>
                <a:ea typeface="Calibri"/>
                <a:cs typeface="Times New Roman"/>
              </a:rPr>
              <a:t>χώρο.</a:t>
            </a:r>
          </a:p>
          <a:p>
            <a:pPr algn="ctr">
              <a:lnSpc>
                <a:spcPct val="115000"/>
              </a:lnSpc>
            </a:pPr>
            <a:r>
              <a:rPr lang="el-GR" sz="4000" b="1" dirty="0">
                <a:latin typeface="Tahoma"/>
                <a:ea typeface="Calibri"/>
                <a:cs typeface="Times New Roman"/>
              </a:rPr>
              <a:t>Πόσα δωμάτια έχει;</a:t>
            </a:r>
          </a:p>
          <a:p>
            <a:pPr algn="ctr">
              <a:lnSpc>
                <a:spcPct val="115000"/>
              </a:lnSpc>
            </a:pPr>
            <a:r>
              <a:rPr lang="el-GR" sz="4000" b="1" dirty="0">
                <a:latin typeface="Tahoma"/>
                <a:ea typeface="Calibri"/>
                <a:cs typeface="Times New Roman"/>
              </a:rPr>
              <a:t>Πώς είναι διακοσμημένο;</a:t>
            </a:r>
          </a:p>
          <a:p>
            <a:pPr algn="ctr">
              <a:lnSpc>
                <a:spcPct val="115000"/>
              </a:lnSpc>
            </a:pPr>
            <a:r>
              <a:rPr lang="el-GR" sz="4000" b="1" dirty="0" smtClean="0">
                <a:latin typeface="Tahoma"/>
                <a:ea typeface="Calibri"/>
                <a:cs typeface="Times New Roman"/>
              </a:rPr>
              <a:t>Λέω </a:t>
            </a:r>
            <a:r>
              <a:rPr lang="el-GR" sz="4000" b="1" dirty="0" smtClean="0">
                <a:latin typeface="Tahoma"/>
                <a:ea typeface="Calibri"/>
                <a:cs typeface="Times New Roman"/>
              </a:rPr>
              <a:t>λίγα πράγματα για τον εξωτερικό του χώρο.</a:t>
            </a:r>
            <a:endParaRPr lang="el-GR" sz="4000" dirty="0" smtClean="0">
              <a:latin typeface="Tahoma"/>
              <a:ea typeface="Calibri"/>
              <a:cs typeface="Times New Roman"/>
            </a:endParaRPr>
          </a:p>
          <a:p>
            <a:pPr algn="ctr">
              <a:lnSpc>
                <a:spcPct val="115000"/>
              </a:lnSpc>
            </a:pPr>
            <a:r>
              <a:rPr lang="el-GR" sz="4000" b="1" dirty="0" smtClean="0">
                <a:latin typeface="Tahoma"/>
                <a:cs typeface="Times New Roman"/>
              </a:rPr>
              <a:t>Έχει </a:t>
            </a:r>
            <a:r>
              <a:rPr lang="el-GR" sz="4000" b="1" dirty="0" smtClean="0">
                <a:latin typeface="Tahoma"/>
                <a:cs typeface="Times New Roman"/>
              </a:rPr>
              <a:t>αυλή ή όχι;</a:t>
            </a:r>
            <a:endParaRPr lang="el-GR" sz="4000" dirty="0"/>
          </a:p>
        </p:txBody>
      </p:sp>
      <p:sp>
        <p:nvSpPr>
          <p:cNvPr id="7" name="6 - Ορθογώνιο"/>
          <p:cNvSpPr/>
          <p:nvPr/>
        </p:nvSpPr>
        <p:spPr>
          <a:xfrm>
            <a:off x="3203848" y="332656"/>
            <a:ext cx="2553523" cy="537711"/>
          </a:xfrm>
          <a:prstGeom prst="rect">
            <a:avLst/>
          </a:prstGeom>
        </p:spPr>
        <p:txBody>
          <a:bodyPr wrap="square">
            <a:spAutoFit/>
          </a:bodyPr>
          <a:lstStyle/>
          <a:p>
            <a:pPr algn="ctr">
              <a:lnSpc>
                <a:spcPct val="115000"/>
              </a:lnSpc>
            </a:pPr>
            <a:r>
              <a:rPr lang="el-GR" sz="2800" b="1" u="sng" dirty="0" smtClean="0">
                <a:solidFill>
                  <a:srgbClr val="0000FF"/>
                </a:solidFill>
                <a:latin typeface="Tahoma"/>
                <a:ea typeface="Calibri"/>
                <a:cs typeface="Times New Roman"/>
              </a:rPr>
              <a:t>ΚΥΡΙΟ ΘΕΜΑ</a:t>
            </a:r>
            <a:endParaRPr lang="el-GR" sz="2800" u="sng" dirty="0">
              <a:solidFill>
                <a:srgbClr val="0000FF"/>
              </a:solidFill>
              <a:latin typeface="Tahoma"/>
              <a:ea typeface="Calibri"/>
              <a:cs typeface="Times New Roman"/>
            </a:endParaRPr>
          </a:p>
        </p:txBody>
      </p:sp>
      <p:pic>
        <p:nvPicPr>
          <p:cNvPr id="6148" name="Picture 4" descr="Î£ÏÎµÏÎ¹ÎºÎ® ÎµÎ¹ÎºÏÎ½Î±"/>
          <p:cNvPicPr>
            <a:picLocks noChangeAspect="1" noChangeArrowheads="1"/>
          </p:cNvPicPr>
          <p:nvPr/>
        </p:nvPicPr>
        <p:blipFill>
          <a:blip r:embed="rId4" cstate="print"/>
          <a:srcRect/>
          <a:stretch>
            <a:fillRect/>
          </a:stretch>
        </p:blipFill>
        <p:spPr bwMode="auto">
          <a:xfrm>
            <a:off x="179512" y="116632"/>
            <a:ext cx="3024336" cy="22658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6146"/>
                                        </p:tgtEl>
                                        <p:attrNameLst>
                                          <p:attrName>style.visibility</p:attrName>
                                        </p:attrNameLst>
                                      </p:cBhvr>
                                      <p:to>
                                        <p:strVal val="visible"/>
                                      </p:to>
                                    </p:set>
                                    <p:anim calcmode="lin" valueType="num">
                                      <p:cBhvr>
                                        <p:cTn id="14" dur="500" decel="50000" fill="hold">
                                          <p:stCondLst>
                                            <p:cond delay="0"/>
                                          </p:stCondLst>
                                        </p:cTn>
                                        <p:tgtEl>
                                          <p:spTgt spid="6146"/>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6146"/>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6146"/>
                                        </p:tgtEl>
                                        <p:attrNameLst>
                                          <p:attrName>ppt_w</p:attrName>
                                        </p:attrNameLst>
                                      </p:cBhvr>
                                      <p:tavLst>
                                        <p:tav tm="0">
                                          <p:val>
                                            <p:strVal val="#ppt_w*.05"/>
                                          </p:val>
                                        </p:tav>
                                        <p:tav tm="100000">
                                          <p:val>
                                            <p:strVal val="#ppt_w"/>
                                          </p:val>
                                        </p:tav>
                                      </p:tavLst>
                                    </p:anim>
                                    <p:anim calcmode="lin" valueType="num">
                                      <p:cBhvr>
                                        <p:cTn id="17" dur="1000" fill="hold"/>
                                        <p:tgtEl>
                                          <p:spTgt spid="6146"/>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6146"/>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6146"/>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6146"/>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6146"/>
                                        </p:tgtEl>
                                      </p:cBhvr>
                                    </p:animEffect>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9" dur="1000" fill="hold"/>
                                        <p:tgtEl>
                                          <p:spTgt spid="5"/>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40" presetClass="entr" presetSubtype="0" fill="hold" grpId="0" nodeType="clickEffect">
                                  <p:stCondLst>
                                    <p:cond delay="0"/>
                                  </p:stCondLst>
                                  <p:iterate type="lt">
                                    <p:tmPct val="10000"/>
                                  </p:iterate>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anim calcmode="lin" valueType="num">
                                      <p:cBhvr>
                                        <p:cTn id="39" dur="1000" fill="hold"/>
                                        <p:tgtEl>
                                          <p:spTgt spid="6"/>
                                        </p:tgtEl>
                                        <p:attrNameLst>
                                          <p:attrName>ppt_x</p:attrName>
                                        </p:attrNameLst>
                                      </p:cBhvr>
                                      <p:tavLst>
                                        <p:tav tm="0">
                                          <p:val>
                                            <p:strVal val="#ppt_x-.1"/>
                                          </p:val>
                                        </p:tav>
                                        <p:tav tm="100000">
                                          <p:val>
                                            <p:strVal val="#ppt_x"/>
                                          </p:val>
                                        </p:tav>
                                      </p:tavLst>
                                    </p:anim>
                                    <p:anim calcmode="lin" valueType="num">
                                      <p:cBhvr>
                                        <p:cTn id="40"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5" presetClass="entr" presetSubtype="0" fill="hold" nodeType="clickEffect">
                                  <p:stCondLst>
                                    <p:cond delay="0"/>
                                  </p:stCondLst>
                                  <p:childTnLst>
                                    <p:set>
                                      <p:cBhvr>
                                        <p:cTn id="44" dur="1" fill="hold">
                                          <p:stCondLst>
                                            <p:cond delay="0"/>
                                          </p:stCondLst>
                                        </p:cTn>
                                        <p:tgtEl>
                                          <p:spTgt spid="6148"/>
                                        </p:tgtEl>
                                        <p:attrNameLst>
                                          <p:attrName>style.visibility</p:attrName>
                                        </p:attrNameLst>
                                      </p:cBhvr>
                                      <p:to>
                                        <p:strVal val="visible"/>
                                      </p:to>
                                    </p:set>
                                    <p:anim calcmode="lin" valueType="num">
                                      <p:cBhvr>
                                        <p:cTn id="45" dur="500" decel="50000" fill="hold">
                                          <p:stCondLst>
                                            <p:cond delay="0"/>
                                          </p:stCondLst>
                                        </p:cTn>
                                        <p:tgtEl>
                                          <p:spTgt spid="6148"/>
                                        </p:tgtEl>
                                        <p:attrNameLst>
                                          <p:attrName>style.rotation</p:attrName>
                                        </p:attrNameLst>
                                      </p:cBhvr>
                                      <p:tavLst>
                                        <p:tav tm="0">
                                          <p:val>
                                            <p:fltVal val="-90"/>
                                          </p:val>
                                        </p:tav>
                                        <p:tav tm="100000">
                                          <p:val>
                                            <p:fltVal val="0"/>
                                          </p:val>
                                        </p:tav>
                                      </p:tavLst>
                                    </p:anim>
                                    <p:anim calcmode="lin" valueType="num">
                                      <p:cBhvr>
                                        <p:cTn id="46" dur="500" decel="50000" fill="hold">
                                          <p:stCondLst>
                                            <p:cond delay="0"/>
                                          </p:stCondLst>
                                        </p:cTn>
                                        <p:tgtEl>
                                          <p:spTgt spid="6148"/>
                                        </p:tgtEl>
                                        <p:attrNameLst>
                                          <p:attrName>ppt_w</p:attrName>
                                        </p:attrNameLst>
                                      </p:cBhvr>
                                      <p:tavLst>
                                        <p:tav tm="0">
                                          <p:val>
                                            <p:strVal val="#ppt_w"/>
                                          </p:val>
                                        </p:tav>
                                        <p:tav tm="100000">
                                          <p:val>
                                            <p:strVal val="#ppt_w*.05"/>
                                          </p:val>
                                        </p:tav>
                                      </p:tavLst>
                                    </p:anim>
                                    <p:anim calcmode="lin" valueType="num">
                                      <p:cBhvr>
                                        <p:cTn id="47" dur="500" accel="50000" fill="hold">
                                          <p:stCondLst>
                                            <p:cond delay="500"/>
                                          </p:stCondLst>
                                        </p:cTn>
                                        <p:tgtEl>
                                          <p:spTgt spid="6148"/>
                                        </p:tgtEl>
                                        <p:attrNameLst>
                                          <p:attrName>ppt_w</p:attrName>
                                        </p:attrNameLst>
                                      </p:cBhvr>
                                      <p:tavLst>
                                        <p:tav tm="0">
                                          <p:val>
                                            <p:strVal val="#ppt_w*.05"/>
                                          </p:val>
                                        </p:tav>
                                        <p:tav tm="100000">
                                          <p:val>
                                            <p:strVal val="#ppt_w"/>
                                          </p:val>
                                        </p:tav>
                                      </p:tavLst>
                                    </p:anim>
                                    <p:anim calcmode="lin" valueType="num">
                                      <p:cBhvr>
                                        <p:cTn id="48" dur="1000" fill="hold"/>
                                        <p:tgtEl>
                                          <p:spTgt spid="6148"/>
                                        </p:tgtEl>
                                        <p:attrNameLst>
                                          <p:attrName>ppt_h</p:attrName>
                                        </p:attrNameLst>
                                      </p:cBhvr>
                                      <p:tavLst>
                                        <p:tav tm="0">
                                          <p:val>
                                            <p:strVal val="#ppt_h"/>
                                          </p:val>
                                        </p:tav>
                                        <p:tav tm="100000">
                                          <p:val>
                                            <p:strVal val="#ppt_h"/>
                                          </p:val>
                                        </p:tav>
                                      </p:tavLst>
                                    </p:anim>
                                    <p:anim calcmode="lin" valueType="num">
                                      <p:cBhvr>
                                        <p:cTn id="49" dur="500" decel="50000" fill="hold">
                                          <p:stCondLst>
                                            <p:cond delay="0"/>
                                          </p:stCondLst>
                                        </p:cTn>
                                        <p:tgtEl>
                                          <p:spTgt spid="6148"/>
                                        </p:tgtEl>
                                        <p:attrNameLst>
                                          <p:attrName>ppt_x</p:attrName>
                                        </p:attrNameLst>
                                      </p:cBhvr>
                                      <p:tavLst>
                                        <p:tav tm="0">
                                          <p:val>
                                            <p:strVal val="#ppt_x+.4"/>
                                          </p:val>
                                        </p:tav>
                                        <p:tav tm="100000">
                                          <p:val>
                                            <p:strVal val="#ppt_x"/>
                                          </p:val>
                                        </p:tav>
                                      </p:tavLst>
                                    </p:anim>
                                    <p:anim calcmode="lin" valueType="num">
                                      <p:cBhvr>
                                        <p:cTn id="50" dur="500" decel="50000" fill="hold">
                                          <p:stCondLst>
                                            <p:cond delay="0"/>
                                          </p:stCondLst>
                                        </p:cTn>
                                        <p:tgtEl>
                                          <p:spTgt spid="6148"/>
                                        </p:tgtEl>
                                        <p:attrNameLst>
                                          <p:attrName>ppt_y</p:attrName>
                                        </p:attrNameLst>
                                      </p:cBhvr>
                                      <p:tavLst>
                                        <p:tav tm="0">
                                          <p:val>
                                            <p:strVal val="#ppt_y-.2"/>
                                          </p:val>
                                        </p:tav>
                                        <p:tav tm="100000">
                                          <p:val>
                                            <p:strVal val="#ppt_y+.1"/>
                                          </p:val>
                                        </p:tav>
                                      </p:tavLst>
                                    </p:anim>
                                    <p:anim calcmode="lin" valueType="num">
                                      <p:cBhvr>
                                        <p:cTn id="51" dur="500" accel="50000" fill="hold">
                                          <p:stCondLst>
                                            <p:cond delay="500"/>
                                          </p:stCondLst>
                                        </p:cTn>
                                        <p:tgtEl>
                                          <p:spTgt spid="6148"/>
                                        </p:tgtEl>
                                        <p:attrNameLst>
                                          <p:attrName>ppt_y</p:attrName>
                                        </p:attrNameLst>
                                      </p:cBhvr>
                                      <p:tavLst>
                                        <p:tav tm="0">
                                          <p:val>
                                            <p:strVal val="#ppt_y+.1"/>
                                          </p:val>
                                        </p:tav>
                                        <p:tav tm="100000">
                                          <p:val>
                                            <p:strVal val="#ppt_y"/>
                                          </p:val>
                                        </p:tav>
                                      </p:tavLst>
                                    </p:anim>
                                    <p:animEffect transition="in" filter="fade">
                                      <p:cBhvr>
                                        <p:cTn id="52" dur="1000" decel="50000">
                                          <p:stCondLst>
                                            <p:cond delay="0"/>
                                          </p:stCondLst>
                                        </p:cTn>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ÎÏÎ¿ÏÎ­Î»ÎµÏÎ¼Î± ÎµÎ¹ÎºÏÎ½Î±Ï Î³Î¹Î± Î´Î¹Î±Î¼Î­ÏÎ¹ÏÎ¼Î±"/>
          <p:cNvPicPr>
            <a:picLocks noChangeAspect="1" noChangeArrowheads="1"/>
          </p:cNvPicPr>
          <p:nvPr/>
        </p:nvPicPr>
        <p:blipFill>
          <a:blip r:embed="rId2" cstate="print"/>
          <a:srcRect r="12910"/>
          <a:stretch>
            <a:fillRect/>
          </a:stretch>
        </p:blipFill>
        <p:spPr bwMode="auto">
          <a:xfrm>
            <a:off x="1259632" y="2276872"/>
            <a:ext cx="6696744" cy="4349325"/>
          </a:xfrm>
          <a:prstGeom prst="rect">
            <a:avLst/>
          </a:prstGeom>
          <a:noFill/>
        </p:spPr>
      </p:pic>
      <p:sp>
        <p:nvSpPr>
          <p:cNvPr id="5" name="4 - Ορθογώνιο"/>
          <p:cNvSpPr/>
          <p:nvPr/>
        </p:nvSpPr>
        <p:spPr>
          <a:xfrm>
            <a:off x="323528" y="188641"/>
            <a:ext cx="8424936" cy="2003625"/>
          </a:xfrm>
          <a:prstGeom prst="rect">
            <a:avLst/>
          </a:prstGeom>
        </p:spPr>
        <p:txBody>
          <a:bodyPr wrap="square">
            <a:spAutoFit/>
          </a:bodyPr>
          <a:lstStyle/>
          <a:p>
            <a:pPr algn="ctr">
              <a:lnSpc>
                <a:spcPct val="115000"/>
              </a:lnSpc>
            </a:pPr>
            <a:r>
              <a:rPr lang="el-GR" sz="3600" b="1" u="sng" dirty="0" smtClean="0">
                <a:solidFill>
                  <a:srgbClr val="0000FF"/>
                </a:solidFill>
                <a:latin typeface="Tahoma"/>
                <a:ea typeface="Calibri"/>
                <a:cs typeface="Times New Roman"/>
              </a:rPr>
              <a:t>ΕΠΙΛΟΓΟΣ</a:t>
            </a:r>
          </a:p>
          <a:p>
            <a:pPr algn="ctr">
              <a:lnSpc>
                <a:spcPct val="115000"/>
              </a:lnSpc>
            </a:pPr>
            <a:r>
              <a:rPr lang="el-GR" sz="3600" b="1" dirty="0" smtClean="0">
                <a:solidFill>
                  <a:schemeClr val="tx1">
                    <a:lumMod val="95000"/>
                    <a:lumOff val="5000"/>
                  </a:schemeClr>
                </a:solidFill>
                <a:latin typeface="Tahoma"/>
                <a:ea typeface="Calibri"/>
                <a:cs typeface="Times New Roman"/>
              </a:rPr>
              <a:t>Πώς νιώθω για το σπίτι μου;</a:t>
            </a:r>
          </a:p>
          <a:p>
            <a:pPr algn="ctr">
              <a:lnSpc>
                <a:spcPct val="115000"/>
              </a:lnSpc>
            </a:pPr>
            <a:r>
              <a:rPr lang="el-GR" sz="3600" b="1" dirty="0" smtClean="0">
                <a:solidFill>
                  <a:schemeClr val="tx1">
                    <a:lumMod val="95000"/>
                    <a:lumOff val="5000"/>
                  </a:schemeClr>
                </a:solidFill>
                <a:latin typeface="Tahoma"/>
                <a:ea typeface="Calibri"/>
                <a:cs typeface="Times New Roman"/>
              </a:rPr>
              <a:t>Συναισθήματα.</a:t>
            </a:r>
            <a:endParaRPr lang="en-US" sz="3600" b="1" dirty="0" smtClean="0">
              <a:solidFill>
                <a:schemeClr val="tx1">
                  <a:lumMod val="95000"/>
                  <a:lumOff val="5000"/>
                </a:schemeClr>
              </a:solidFill>
              <a:latin typeface="Tahoma"/>
              <a:ea typeface="Calibri"/>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1"/>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 calcmode="lin" valueType="num">
                                      <p:cBhvr>
                                        <p:cTn id="14" dur="500" decel="50000" fill="hold">
                                          <p:stCondLst>
                                            <p:cond delay="0"/>
                                          </p:stCondLst>
                                        </p:cTn>
                                        <p:tgtEl>
                                          <p:spTgt spid="5122"/>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5122"/>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5122"/>
                                        </p:tgtEl>
                                        <p:attrNameLst>
                                          <p:attrName>ppt_w</p:attrName>
                                        </p:attrNameLst>
                                      </p:cBhvr>
                                      <p:tavLst>
                                        <p:tav tm="0">
                                          <p:val>
                                            <p:strVal val="#ppt_w*.05"/>
                                          </p:val>
                                        </p:tav>
                                        <p:tav tm="100000">
                                          <p:val>
                                            <p:strVal val="#ppt_w"/>
                                          </p:val>
                                        </p:tav>
                                      </p:tavLst>
                                    </p:anim>
                                    <p:anim calcmode="lin" valueType="num">
                                      <p:cBhvr>
                                        <p:cTn id="17" dur="1000" fill="hold"/>
                                        <p:tgtEl>
                                          <p:spTgt spid="5122"/>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5122"/>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5122"/>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5122"/>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KOSTAS\AppData\Local\Microsoft\Windows\INetCache\IE\Y1NJ4605\Τουριστικά-καταλύματα-Winterberg-Haus-Luge_36[1].jpg"/>
          <p:cNvPicPr>
            <a:picLocks noChangeAspect="1" noChangeArrowheads="1"/>
          </p:cNvPicPr>
          <p:nvPr/>
        </p:nvPicPr>
        <p:blipFill>
          <a:blip r:embed="rId3" cstate="print"/>
          <a:srcRect/>
          <a:stretch>
            <a:fillRect/>
          </a:stretch>
        </p:blipFill>
        <p:spPr bwMode="auto">
          <a:xfrm>
            <a:off x="-4991100" y="-3590925"/>
            <a:ext cx="3119208" cy="2339406"/>
          </a:xfrm>
          <a:prstGeom prst="rect">
            <a:avLst/>
          </a:prstGeom>
          <a:noFill/>
        </p:spPr>
      </p:pic>
      <p:pic>
        <p:nvPicPr>
          <p:cNvPr id="2051" name="Picture 3" descr="C:\Users\KOSTAS\AppData\Local\Microsoft\Windows\INetCache\IE\Y1NJ4605\Τουριστικά-καταλύματα-Winterberg-Haus-Luge_36[1].jpg"/>
          <p:cNvPicPr>
            <a:picLocks noChangeAspect="1" noChangeArrowheads="1"/>
          </p:cNvPicPr>
          <p:nvPr/>
        </p:nvPicPr>
        <p:blipFill>
          <a:blip r:embed="rId4" cstate="print"/>
          <a:srcRect/>
          <a:stretch>
            <a:fillRect/>
          </a:stretch>
        </p:blipFill>
        <p:spPr bwMode="auto">
          <a:xfrm>
            <a:off x="-1" y="0"/>
            <a:ext cx="1787691" cy="1340768"/>
          </a:xfrm>
          <a:prstGeom prst="rect">
            <a:avLst/>
          </a:prstGeom>
          <a:noFill/>
        </p:spPr>
      </p:pic>
      <p:pic>
        <p:nvPicPr>
          <p:cNvPr id="4097" name="Picture 1"/>
          <p:cNvPicPr>
            <a:picLocks noChangeAspect="1" noChangeArrowheads="1"/>
          </p:cNvPicPr>
          <p:nvPr/>
        </p:nvPicPr>
        <p:blipFill>
          <a:blip r:embed="rId5" cstate="print"/>
          <a:srcRect/>
          <a:stretch>
            <a:fillRect/>
          </a:stretch>
        </p:blipFill>
        <p:spPr bwMode="auto">
          <a:xfrm>
            <a:off x="6084168" y="260648"/>
            <a:ext cx="2747917" cy="2060848"/>
          </a:xfrm>
          <a:prstGeom prst="rect">
            <a:avLst/>
          </a:prstGeom>
          <a:noFill/>
          <a:ln w="9525">
            <a:noFill/>
            <a:miter lim="800000"/>
            <a:headEnd/>
            <a:tailEnd/>
          </a:ln>
        </p:spPr>
      </p:pic>
      <p:sp>
        <p:nvSpPr>
          <p:cNvPr id="6" name="5 - Ορθογώνιο"/>
          <p:cNvSpPr/>
          <p:nvPr/>
        </p:nvSpPr>
        <p:spPr>
          <a:xfrm>
            <a:off x="323528" y="2204864"/>
            <a:ext cx="8496944" cy="4339650"/>
          </a:xfrm>
          <a:prstGeom prst="rect">
            <a:avLst/>
          </a:prstGeom>
        </p:spPr>
        <p:txBody>
          <a:bodyPr wrap="square">
            <a:spAutoFit/>
          </a:bodyPr>
          <a:lstStyle/>
          <a:p>
            <a:pPr algn="ctr">
              <a:lnSpc>
                <a:spcPct val="115000"/>
              </a:lnSpc>
            </a:pPr>
            <a:r>
              <a:rPr lang="el-GR" sz="4000" b="1" dirty="0" smtClean="0">
                <a:solidFill>
                  <a:srgbClr val="0000FF"/>
                </a:solidFill>
                <a:latin typeface="Tahoma"/>
                <a:ea typeface="Calibri"/>
                <a:cs typeface="Times New Roman"/>
              </a:rPr>
              <a:t>ήσυχη γειτονιά, </a:t>
            </a:r>
          </a:p>
          <a:p>
            <a:pPr algn="ctr">
              <a:lnSpc>
                <a:spcPct val="115000"/>
              </a:lnSpc>
            </a:pPr>
            <a:r>
              <a:rPr lang="el-GR" sz="4000" b="1" dirty="0" smtClean="0">
                <a:solidFill>
                  <a:srgbClr val="0000FF"/>
                </a:solidFill>
                <a:latin typeface="Tahoma"/>
                <a:ea typeface="Calibri"/>
                <a:cs typeface="Times New Roman"/>
              </a:rPr>
              <a:t>κέντρο πόλης, μικρό χωριό, </a:t>
            </a:r>
          </a:p>
          <a:p>
            <a:pPr algn="ctr">
              <a:lnSpc>
                <a:spcPct val="115000"/>
              </a:lnSpc>
            </a:pPr>
            <a:r>
              <a:rPr lang="el-GR" sz="4000" b="1" dirty="0" smtClean="0">
                <a:solidFill>
                  <a:srgbClr val="0000FF"/>
                </a:solidFill>
                <a:latin typeface="Tahoma"/>
                <a:ea typeface="Calibri"/>
                <a:cs typeface="Times New Roman"/>
              </a:rPr>
              <a:t>μεγάλη πολυκατοικία, </a:t>
            </a:r>
          </a:p>
          <a:p>
            <a:pPr algn="ctr">
              <a:lnSpc>
                <a:spcPct val="115000"/>
              </a:lnSpc>
            </a:pPr>
            <a:r>
              <a:rPr lang="el-GR" sz="4000" b="1" dirty="0" smtClean="0">
                <a:solidFill>
                  <a:srgbClr val="0000FF"/>
                </a:solidFill>
                <a:latin typeface="Tahoma"/>
                <a:ea typeface="Calibri"/>
                <a:cs typeface="Times New Roman"/>
              </a:rPr>
              <a:t>μονώροφο, διώροφο, </a:t>
            </a:r>
          </a:p>
          <a:p>
            <a:pPr algn="ctr">
              <a:lnSpc>
                <a:spcPct val="115000"/>
              </a:lnSpc>
            </a:pPr>
            <a:r>
              <a:rPr lang="el-GR" sz="4000" b="1" dirty="0" smtClean="0">
                <a:solidFill>
                  <a:srgbClr val="0000FF"/>
                </a:solidFill>
                <a:latin typeface="Tahoma"/>
                <a:ea typeface="Calibri"/>
                <a:cs typeface="Times New Roman"/>
              </a:rPr>
              <a:t>πολυώροφο, παλιά μονοκατοικία.</a:t>
            </a:r>
            <a:endParaRPr lang="el-GR" sz="4000" b="1" dirty="0">
              <a:solidFill>
                <a:srgbClr val="0000FF"/>
              </a:solidFill>
              <a:latin typeface="Tahoma"/>
              <a:ea typeface="Calibri"/>
              <a:cs typeface="Times New Roman"/>
            </a:endParaRPr>
          </a:p>
        </p:txBody>
      </p:sp>
      <p:sp>
        <p:nvSpPr>
          <p:cNvPr id="7" name="6 - Ορθογώνιο"/>
          <p:cNvSpPr/>
          <p:nvPr/>
        </p:nvSpPr>
        <p:spPr>
          <a:xfrm>
            <a:off x="1670371" y="476672"/>
            <a:ext cx="4347665" cy="537711"/>
          </a:xfrm>
          <a:prstGeom prst="rect">
            <a:avLst/>
          </a:prstGeom>
        </p:spPr>
        <p:txBody>
          <a:bodyPr wrap="none">
            <a:spAutoFit/>
          </a:bodyPr>
          <a:lstStyle/>
          <a:p>
            <a:pPr algn="ctr">
              <a:lnSpc>
                <a:spcPct val="115000"/>
              </a:lnSpc>
            </a:pPr>
            <a:r>
              <a:rPr lang="el-GR" sz="2800" b="1" dirty="0" smtClean="0">
                <a:solidFill>
                  <a:srgbClr val="FF00FF"/>
                </a:solidFill>
                <a:latin typeface="Tahoma"/>
                <a:ea typeface="Calibri"/>
                <a:cs typeface="Times New Roman"/>
              </a:rPr>
              <a:t>ΛΕΞΙΛΟΓΙΟ ΠΡΟΛΟΓΟΥ</a:t>
            </a:r>
            <a:endParaRPr lang="el-GR" sz="2800" dirty="0">
              <a:latin typeface="Tahoma"/>
              <a:ea typeface="Calibri"/>
              <a:cs typeface="Times New Roman"/>
            </a:endParaRPr>
          </a:p>
        </p:txBody>
      </p:sp>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2051"/>
                                        </p:tgtEl>
                                        <p:attrNameLst>
                                          <p:attrName>style.visibility</p:attrName>
                                        </p:attrNameLst>
                                      </p:cBhvr>
                                      <p:to>
                                        <p:strVal val="visible"/>
                                      </p:to>
                                    </p:set>
                                    <p:anim calcmode="lin" valueType="num">
                                      <p:cBhvr>
                                        <p:cTn id="14" dur="500" decel="50000" fill="hold">
                                          <p:stCondLst>
                                            <p:cond delay="0"/>
                                          </p:stCondLst>
                                        </p:cTn>
                                        <p:tgtEl>
                                          <p:spTgt spid="2051"/>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2051"/>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2051"/>
                                        </p:tgtEl>
                                        <p:attrNameLst>
                                          <p:attrName>ppt_w</p:attrName>
                                        </p:attrNameLst>
                                      </p:cBhvr>
                                      <p:tavLst>
                                        <p:tav tm="0">
                                          <p:val>
                                            <p:strVal val="#ppt_w*.05"/>
                                          </p:val>
                                        </p:tav>
                                        <p:tav tm="100000">
                                          <p:val>
                                            <p:strVal val="#ppt_w"/>
                                          </p:val>
                                        </p:tav>
                                      </p:tavLst>
                                    </p:anim>
                                    <p:anim calcmode="lin" valueType="num">
                                      <p:cBhvr>
                                        <p:cTn id="17" dur="1000" fill="hold"/>
                                        <p:tgtEl>
                                          <p:spTgt spid="2051"/>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2051"/>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2051"/>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2051"/>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2051"/>
                                        </p:tgtEl>
                                      </p:cBhvr>
                                    </p:animEffect>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nodeType="clickEffect">
                                  <p:stCondLst>
                                    <p:cond delay="0"/>
                                  </p:stCondLst>
                                  <p:childTnLst>
                                    <p:set>
                                      <p:cBhvr>
                                        <p:cTn id="25" dur="1" fill="hold">
                                          <p:stCondLst>
                                            <p:cond delay="0"/>
                                          </p:stCondLst>
                                        </p:cTn>
                                        <p:tgtEl>
                                          <p:spTgt spid="4097"/>
                                        </p:tgtEl>
                                        <p:attrNameLst>
                                          <p:attrName>style.visibility</p:attrName>
                                        </p:attrNameLst>
                                      </p:cBhvr>
                                      <p:to>
                                        <p:strVal val="visible"/>
                                      </p:to>
                                    </p:set>
                                    <p:anim calcmode="lin" valueType="num">
                                      <p:cBhvr>
                                        <p:cTn id="26" dur="500" decel="50000" fill="hold">
                                          <p:stCondLst>
                                            <p:cond delay="0"/>
                                          </p:stCondLst>
                                        </p:cTn>
                                        <p:tgtEl>
                                          <p:spTgt spid="4097"/>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4097"/>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4097"/>
                                        </p:tgtEl>
                                        <p:attrNameLst>
                                          <p:attrName>ppt_w</p:attrName>
                                        </p:attrNameLst>
                                      </p:cBhvr>
                                      <p:tavLst>
                                        <p:tav tm="0">
                                          <p:val>
                                            <p:strVal val="#ppt_w*.05"/>
                                          </p:val>
                                        </p:tav>
                                        <p:tav tm="100000">
                                          <p:val>
                                            <p:strVal val="#ppt_w"/>
                                          </p:val>
                                        </p:tav>
                                      </p:tavLst>
                                    </p:anim>
                                    <p:anim calcmode="lin" valueType="num">
                                      <p:cBhvr>
                                        <p:cTn id="29" dur="1000" fill="hold"/>
                                        <p:tgtEl>
                                          <p:spTgt spid="4097"/>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4097"/>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4097"/>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4097"/>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4097"/>
                                        </p:tgtEl>
                                      </p:cBhvr>
                                    </p:animEffect>
                                  </p:childTnLst>
                                </p:cTn>
                              </p:par>
                            </p:childTnLst>
                          </p:cTn>
                        </p:par>
                      </p:childTnLst>
                    </p:cTn>
                  </p:par>
                  <p:par>
                    <p:cTn id="34" fill="hold">
                      <p:stCondLst>
                        <p:cond delay="indefinite"/>
                      </p:stCondLst>
                      <p:childTnLst>
                        <p:par>
                          <p:cTn id="35" fill="hold">
                            <p:stCondLst>
                              <p:cond delay="0"/>
                            </p:stCondLst>
                            <p:childTnLst>
                              <p:par>
                                <p:cTn id="36" presetID="40" presetClass="entr" presetSubtype="0" fill="hold" nodeType="clickEffect">
                                  <p:stCondLst>
                                    <p:cond delay="0"/>
                                  </p:stCondLst>
                                  <p:iterate type="lt">
                                    <p:tmPct val="10000"/>
                                  </p:iterate>
                                  <p:childTnLst>
                                    <p:set>
                                      <p:cBhvr>
                                        <p:cTn id="37" dur="1" fill="hold">
                                          <p:stCondLst>
                                            <p:cond delay="0"/>
                                          </p:stCondLst>
                                        </p:cTn>
                                        <p:tgtEl>
                                          <p:spTgt spid="6">
                                            <p:txEl>
                                              <p:pRg st="0" end="0"/>
                                            </p:txEl>
                                          </p:spTgt>
                                        </p:tgtEl>
                                        <p:attrNameLst>
                                          <p:attrName>style.visibility</p:attrName>
                                        </p:attrNameLst>
                                      </p:cBhvr>
                                      <p:to>
                                        <p:strVal val="visible"/>
                                      </p:to>
                                    </p:set>
                                    <p:animEffect transition="in" filter="fade">
                                      <p:cBhvr>
                                        <p:cTn id="38" dur="1000"/>
                                        <p:tgtEl>
                                          <p:spTgt spid="6">
                                            <p:txEl>
                                              <p:pRg st="0" end="0"/>
                                            </p:txEl>
                                          </p:spTgt>
                                        </p:tgtEl>
                                      </p:cBhvr>
                                    </p:animEffect>
                                    <p:anim calcmode="lin" valueType="num">
                                      <p:cBhvr>
                                        <p:cTn id="39" dur="1000" fill="hold"/>
                                        <p:tgtEl>
                                          <p:spTgt spid="6">
                                            <p:txEl>
                                              <p:pRg st="0" end="0"/>
                                            </p:txEl>
                                          </p:spTgt>
                                        </p:tgtEl>
                                        <p:attrNameLst>
                                          <p:attrName>ppt_x</p:attrName>
                                        </p:attrNameLst>
                                      </p:cBhvr>
                                      <p:tavLst>
                                        <p:tav tm="0">
                                          <p:val>
                                            <p:strVal val="#ppt_x-.1"/>
                                          </p:val>
                                        </p:tav>
                                        <p:tav tm="100000">
                                          <p:val>
                                            <p:strVal val="#ppt_x"/>
                                          </p:val>
                                        </p:tav>
                                      </p:tavLst>
                                    </p:anim>
                                    <p:anim calcmode="lin" valueType="num">
                                      <p:cBhvr>
                                        <p:cTn id="40" dur="1000" fill="hold"/>
                                        <p:tgtEl>
                                          <p:spTgt spid="6">
                                            <p:txEl>
                                              <p:pRg st="0" end="0"/>
                                            </p:txEl>
                                          </p:spTgt>
                                        </p:tgtEl>
                                        <p:attrNameLst>
                                          <p:attrName>ppt_y</p:attrName>
                                        </p:attrNameLst>
                                      </p:cBhvr>
                                      <p:tavLst>
                                        <p:tav tm="0">
                                          <p:val>
                                            <p:strVal val="#ppt_y"/>
                                          </p:val>
                                        </p:tav>
                                        <p:tav tm="100000">
                                          <p:val>
                                            <p:strVal val="#ppt_y"/>
                                          </p:val>
                                        </p:tav>
                                      </p:tavLst>
                                    </p:anim>
                                  </p:childTnLst>
                                </p:cTn>
                              </p:par>
                              <p:par>
                                <p:cTn id="41" presetID="40" presetClass="entr" presetSubtype="0" fill="hold" nodeType="withEffect">
                                  <p:stCondLst>
                                    <p:cond delay="0"/>
                                  </p:stCondLst>
                                  <p:iterate type="lt">
                                    <p:tmPct val="10000"/>
                                  </p:iterate>
                                  <p:childTnLst>
                                    <p:set>
                                      <p:cBhvr>
                                        <p:cTn id="42" dur="1" fill="hold">
                                          <p:stCondLst>
                                            <p:cond delay="0"/>
                                          </p:stCondLst>
                                        </p:cTn>
                                        <p:tgtEl>
                                          <p:spTgt spid="6">
                                            <p:txEl>
                                              <p:pRg st="1" end="1"/>
                                            </p:txEl>
                                          </p:spTgt>
                                        </p:tgtEl>
                                        <p:attrNameLst>
                                          <p:attrName>style.visibility</p:attrName>
                                        </p:attrNameLst>
                                      </p:cBhvr>
                                      <p:to>
                                        <p:strVal val="visible"/>
                                      </p:to>
                                    </p:set>
                                    <p:animEffect transition="in" filter="fade">
                                      <p:cBhvr>
                                        <p:cTn id="43" dur="1000"/>
                                        <p:tgtEl>
                                          <p:spTgt spid="6">
                                            <p:txEl>
                                              <p:pRg st="1" end="1"/>
                                            </p:txEl>
                                          </p:spTgt>
                                        </p:tgtEl>
                                      </p:cBhvr>
                                    </p:animEffect>
                                    <p:anim calcmode="lin" valueType="num">
                                      <p:cBhvr>
                                        <p:cTn id="44" dur="1000" fill="hold"/>
                                        <p:tgtEl>
                                          <p:spTgt spid="6">
                                            <p:txEl>
                                              <p:pRg st="1" end="1"/>
                                            </p:txEl>
                                          </p:spTgt>
                                        </p:tgtEl>
                                        <p:attrNameLst>
                                          <p:attrName>ppt_x</p:attrName>
                                        </p:attrNameLst>
                                      </p:cBhvr>
                                      <p:tavLst>
                                        <p:tav tm="0">
                                          <p:val>
                                            <p:strVal val="#ppt_x-.1"/>
                                          </p:val>
                                        </p:tav>
                                        <p:tav tm="100000">
                                          <p:val>
                                            <p:strVal val="#ppt_x"/>
                                          </p:val>
                                        </p:tav>
                                      </p:tavLst>
                                    </p:anim>
                                    <p:anim calcmode="lin" valueType="num">
                                      <p:cBhvr>
                                        <p:cTn id="45" dur="1000" fill="hold"/>
                                        <p:tgtEl>
                                          <p:spTgt spid="6">
                                            <p:txEl>
                                              <p:pRg st="1" end="1"/>
                                            </p:txEl>
                                          </p:spTgt>
                                        </p:tgtEl>
                                        <p:attrNameLst>
                                          <p:attrName>ppt_y</p:attrName>
                                        </p:attrNameLst>
                                      </p:cBhvr>
                                      <p:tavLst>
                                        <p:tav tm="0">
                                          <p:val>
                                            <p:strVal val="#ppt_y"/>
                                          </p:val>
                                        </p:tav>
                                        <p:tav tm="100000">
                                          <p:val>
                                            <p:strVal val="#ppt_y"/>
                                          </p:val>
                                        </p:tav>
                                      </p:tavLst>
                                    </p:anim>
                                  </p:childTnLst>
                                </p:cTn>
                              </p:par>
                              <p:par>
                                <p:cTn id="46" presetID="40" presetClass="entr" presetSubtype="0" fill="hold" nodeType="withEffect">
                                  <p:stCondLst>
                                    <p:cond delay="0"/>
                                  </p:stCondLst>
                                  <p:iterate type="lt">
                                    <p:tmPct val="10000"/>
                                  </p:iterate>
                                  <p:childTnLst>
                                    <p:set>
                                      <p:cBhvr>
                                        <p:cTn id="47" dur="1" fill="hold">
                                          <p:stCondLst>
                                            <p:cond delay="0"/>
                                          </p:stCondLst>
                                        </p:cTn>
                                        <p:tgtEl>
                                          <p:spTgt spid="6">
                                            <p:txEl>
                                              <p:pRg st="2" end="2"/>
                                            </p:txEl>
                                          </p:spTgt>
                                        </p:tgtEl>
                                        <p:attrNameLst>
                                          <p:attrName>style.visibility</p:attrName>
                                        </p:attrNameLst>
                                      </p:cBhvr>
                                      <p:to>
                                        <p:strVal val="visible"/>
                                      </p:to>
                                    </p:set>
                                    <p:animEffect transition="in" filter="fade">
                                      <p:cBhvr>
                                        <p:cTn id="48" dur="1000"/>
                                        <p:tgtEl>
                                          <p:spTgt spid="6">
                                            <p:txEl>
                                              <p:pRg st="2" end="2"/>
                                            </p:txEl>
                                          </p:spTgt>
                                        </p:tgtEl>
                                      </p:cBhvr>
                                    </p:animEffect>
                                    <p:anim calcmode="lin" valueType="num">
                                      <p:cBhvr>
                                        <p:cTn id="49" dur="1000" fill="hold"/>
                                        <p:tgtEl>
                                          <p:spTgt spid="6">
                                            <p:txEl>
                                              <p:pRg st="2" end="2"/>
                                            </p:txEl>
                                          </p:spTgt>
                                        </p:tgtEl>
                                        <p:attrNameLst>
                                          <p:attrName>ppt_x</p:attrName>
                                        </p:attrNameLst>
                                      </p:cBhvr>
                                      <p:tavLst>
                                        <p:tav tm="0">
                                          <p:val>
                                            <p:strVal val="#ppt_x-.1"/>
                                          </p:val>
                                        </p:tav>
                                        <p:tav tm="100000">
                                          <p:val>
                                            <p:strVal val="#ppt_x"/>
                                          </p:val>
                                        </p:tav>
                                      </p:tavLst>
                                    </p:anim>
                                    <p:anim calcmode="lin" valueType="num">
                                      <p:cBhvr>
                                        <p:cTn id="50" dur="1000" fill="hold"/>
                                        <p:tgtEl>
                                          <p:spTgt spid="6">
                                            <p:txEl>
                                              <p:pRg st="2" end="2"/>
                                            </p:txEl>
                                          </p:spTgt>
                                        </p:tgtEl>
                                        <p:attrNameLst>
                                          <p:attrName>ppt_y</p:attrName>
                                        </p:attrNameLst>
                                      </p:cBhvr>
                                      <p:tavLst>
                                        <p:tav tm="0">
                                          <p:val>
                                            <p:strVal val="#ppt_y"/>
                                          </p:val>
                                        </p:tav>
                                        <p:tav tm="100000">
                                          <p:val>
                                            <p:strVal val="#ppt_y"/>
                                          </p:val>
                                        </p:tav>
                                      </p:tavLst>
                                    </p:anim>
                                  </p:childTnLst>
                                </p:cTn>
                              </p:par>
                              <p:par>
                                <p:cTn id="51" presetID="40" presetClass="entr" presetSubtype="0" fill="hold" nodeType="withEffect">
                                  <p:stCondLst>
                                    <p:cond delay="0"/>
                                  </p:stCondLst>
                                  <p:iterate type="lt">
                                    <p:tmPct val="10000"/>
                                  </p:iterate>
                                  <p:childTnLst>
                                    <p:set>
                                      <p:cBhvr>
                                        <p:cTn id="52" dur="1" fill="hold">
                                          <p:stCondLst>
                                            <p:cond delay="0"/>
                                          </p:stCondLst>
                                        </p:cTn>
                                        <p:tgtEl>
                                          <p:spTgt spid="6">
                                            <p:txEl>
                                              <p:pRg st="3" end="3"/>
                                            </p:txEl>
                                          </p:spTgt>
                                        </p:tgtEl>
                                        <p:attrNameLst>
                                          <p:attrName>style.visibility</p:attrName>
                                        </p:attrNameLst>
                                      </p:cBhvr>
                                      <p:to>
                                        <p:strVal val="visible"/>
                                      </p:to>
                                    </p:set>
                                    <p:animEffect transition="in" filter="fade">
                                      <p:cBhvr>
                                        <p:cTn id="53" dur="1000"/>
                                        <p:tgtEl>
                                          <p:spTgt spid="6">
                                            <p:txEl>
                                              <p:pRg st="3" end="3"/>
                                            </p:txEl>
                                          </p:spTgt>
                                        </p:tgtEl>
                                      </p:cBhvr>
                                    </p:animEffect>
                                    <p:anim calcmode="lin" valueType="num">
                                      <p:cBhvr>
                                        <p:cTn id="54" dur="1000" fill="hold"/>
                                        <p:tgtEl>
                                          <p:spTgt spid="6">
                                            <p:txEl>
                                              <p:pRg st="3" end="3"/>
                                            </p:txEl>
                                          </p:spTgt>
                                        </p:tgtEl>
                                        <p:attrNameLst>
                                          <p:attrName>ppt_x</p:attrName>
                                        </p:attrNameLst>
                                      </p:cBhvr>
                                      <p:tavLst>
                                        <p:tav tm="0">
                                          <p:val>
                                            <p:strVal val="#ppt_x-.1"/>
                                          </p:val>
                                        </p:tav>
                                        <p:tav tm="100000">
                                          <p:val>
                                            <p:strVal val="#ppt_x"/>
                                          </p:val>
                                        </p:tav>
                                      </p:tavLst>
                                    </p:anim>
                                    <p:anim calcmode="lin" valueType="num">
                                      <p:cBhvr>
                                        <p:cTn id="55" dur="1000" fill="hold"/>
                                        <p:tgtEl>
                                          <p:spTgt spid="6">
                                            <p:txEl>
                                              <p:pRg st="3" end="3"/>
                                            </p:txEl>
                                          </p:spTgt>
                                        </p:tgtEl>
                                        <p:attrNameLst>
                                          <p:attrName>ppt_y</p:attrName>
                                        </p:attrNameLst>
                                      </p:cBhvr>
                                      <p:tavLst>
                                        <p:tav tm="0">
                                          <p:val>
                                            <p:strVal val="#ppt_y"/>
                                          </p:val>
                                        </p:tav>
                                        <p:tav tm="100000">
                                          <p:val>
                                            <p:strVal val="#ppt_y"/>
                                          </p:val>
                                        </p:tav>
                                      </p:tavLst>
                                    </p:anim>
                                  </p:childTnLst>
                                </p:cTn>
                              </p:par>
                              <p:par>
                                <p:cTn id="56" presetID="40" presetClass="entr" presetSubtype="0" fill="hold" nodeType="withEffect">
                                  <p:stCondLst>
                                    <p:cond delay="0"/>
                                  </p:stCondLst>
                                  <p:iterate type="lt">
                                    <p:tmPct val="10000"/>
                                  </p:iterate>
                                  <p:childTnLst>
                                    <p:set>
                                      <p:cBhvr>
                                        <p:cTn id="57" dur="1" fill="hold">
                                          <p:stCondLst>
                                            <p:cond delay="0"/>
                                          </p:stCondLst>
                                        </p:cTn>
                                        <p:tgtEl>
                                          <p:spTgt spid="6">
                                            <p:txEl>
                                              <p:pRg st="4" end="4"/>
                                            </p:txEl>
                                          </p:spTgt>
                                        </p:tgtEl>
                                        <p:attrNameLst>
                                          <p:attrName>style.visibility</p:attrName>
                                        </p:attrNameLst>
                                      </p:cBhvr>
                                      <p:to>
                                        <p:strVal val="visible"/>
                                      </p:to>
                                    </p:set>
                                    <p:animEffect transition="in" filter="fade">
                                      <p:cBhvr>
                                        <p:cTn id="58" dur="1000"/>
                                        <p:tgtEl>
                                          <p:spTgt spid="6">
                                            <p:txEl>
                                              <p:pRg st="4" end="4"/>
                                            </p:txEl>
                                          </p:spTgt>
                                        </p:tgtEl>
                                      </p:cBhvr>
                                    </p:animEffect>
                                    <p:anim calcmode="lin" valueType="num">
                                      <p:cBhvr>
                                        <p:cTn id="59" dur="1000" fill="hold"/>
                                        <p:tgtEl>
                                          <p:spTgt spid="6">
                                            <p:txEl>
                                              <p:pRg st="4" end="4"/>
                                            </p:txEl>
                                          </p:spTgt>
                                        </p:tgtEl>
                                        <p:attrNameLst>
                                          <p:attrName>ppt_x</p:attrName>
                                        </p:attrNameLst>
                                      </p:cBhvr>
                                      <p:tavLst>
                                        <p:tav tm="0">
                                          <p:val>
                                            <p:strVal val="#ppt_x-.1"/>
                                          </p:val>
                                        </p:tav>
                                        <p:tav tm="100000">
                                          <p:val>
                                            <p:strVal val="#ppt_x"/>
                                          </p:val>
                                        </p:tav>
                                      </p:tavLst>
                                    </p:anim>
                                    <p:anim calcmode="lin" valueType="num">
                                      <p:cBhvr>
                                        <p:cTn id="60" dur="10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KOSTAS\AppData\Local\Microsoft\Windows\INetCache\IE\Y1NJ4605\Τουριστικά-καταλύματα-Winterberg-Haus-Luge_36[1].jpg"/>
          <p:cNvPicPr>
            <a:picLocks noChangeAspect="1" noChangeArrowheads="1"/>
          </p:cNvPicPr>
          <p:nvPr/>
        </p:nvPicPr>
        <p:blipFill>
          <a:blip r:embed="rId2" cstate="print"/>
          <a:srcRect/>
          <a:stretch>
            <a:fillRect/>
          </a:stretch>
        </p:blipFill>
        <p:spPr bwMode="auto">
          <a:xfrm>
            <a:off x="-4991100" y="-3590925"/>
            <a:ext cx="3119208" cy="2339406"/>
          </a:xfrm>
          <a:prstGeom prst="rect">
            <a:avLst/>
          </a:prstGeom>
          <a:noFill/>
        </p:spPr>
      </p:pic>
      <p:pic>
        <p:nvPicPr>
          <p:cNvPr id="3074" name="Picture 2" descr="ÎÏÎ¿ÏÎ­Î»ÎµÏÎ¼Î± ÎµÎ¹ÎºÏÎ½Î±Ï Î³Î¹Î± ÏÏÎ¯ÏÎ¹"/>
          <p:cNvPicPr>
            <a:picLocks noChangeAspect="1" noChangeArrowheads="1"/>
          </p:cNvPicPr>
          <p:nvPr/>
        </p:nvPicPr>
        <p:blipFill>
          <a:blip r:embed="rId3" cstate="print"/>
          <a:srcRect/>
          <a:stretch>
            <a:fillRect/>
          </a:stretch>
        </p:blipFill>
        <p:spPr bwMode="auto">
          <a:xfrm>
            <a:off x="107504" y="116632"/>
            <a:ext cx="2466975" cy="1847851"/>
          </a:xfrm>
          <a:prstGeom prst="rect">
            <a:avLst/>
          </a:prstGeom>
          <a:noFill/>
        </p:spPr>
      </p:pic>
      <p:sp>
        <p:nvSpPr>
          <p:cNvPr id="6" name="5 - Ορθογώνιο"/>
          <p:cNvSpPr/>
          <p:nvPr/>
        </p:nvSpPr>
        <p:spPr>
          <a:xfrm>
            <a:off x="467544" y="1102578"/>
            <a:ext cx="8568952" cy="5755422"/>
          </a:xfrm>
          <a:prstGeom prst="rect">
            <a:avLst/>
          </a:prstGeom>
        </p:spPr>
        <p:txBody>
          <a:bodyPr wrap="square">
            <a:spAutoFit/>
          </a:bodyPr>
          <a:lstStyle/>
          <a:p>
            <a:pPr algn="ctr">
              <a:lnSpc>
                <a:spcPct val="115000"/>
              </a:lnSpc>
            </a:pPr>
            <a:r>
              <a:rPr lang="el-GR" sz="3200" b="1" dirty="0" smtClean="0">
                <a:solidFill>
                  <a:srgbClr val="FF0000"/>
                </a:solidFill>
                <a:latin typeface="Tahoma"/>
                <a:ea typeface="Calibri"/>
                <a:cs typeface="Times New Roman"/>
              </a:rPr>
              <a:t>Εξωτερικός χώρος,</a:t>
            </a:r>
          </a:p>
          <a:p>
            <a:pPr algn="ctr">
              <a:lnSpc>
                <a:spcPct val="115000"/>
              </a:lnSpc>
            </a:pPr>
            <a:r>
              <a:rPr lang="el-GR" sz="3200" b="1" dirty="0" smtClean="0">
                <a:solidFill>
                  <a:srgbClr val="FF0000"/>
                </a:solidFill>
                <a:latin typeface="Tahoma"/>
                <a:ea typeface="Calibri"/>
                <a:cs typeface="Times New Roman"/>
              </a:rPr>
              <a:t> μεγάλος κήπος, </a:t>
            </a:r>
          </a:p>
          <a:p>
            <a:pPr algn="ctr">
              <a:lnSpc>
                <a:spcPct val="115000"/>
              </a:lnSpc>
            </a:pPr>
            <a:r>
              <a:rPr lang="el-GR" sz="3200" b="1" dirty="0" smtClean="0">
                <a:solidFill>
                  <a:srgbClr val="FF0000"/>
                </a:solidFill>
                <a:latin typeface="Tahoma"/>
                <a:ea typeface="Calibri"/>
                <a:cs typeface="Times New Roman"/>
              </a:rPr>
              <a:t>μπαλκόνια, γλάστρες λουλούδια, </a:t>
            </a:r>
          </a:p>
          <a:p>
            <a:pPr algn="ctr">
              <a:lnSpc>
                <a:spcPct val="115000"/>
              </a:lnSpc>
            </a:pPr>
            <a:r>
              <a:rPr lang="el-GR" sz="3200" b="1" dirty="0" smtClean="0">
                <a:solidFill>
                  <a:srgbClr val="FF0000"/>
                </a:solidFill>
                <a:latin typeface="Tahoma"/>
                <a:ea typeface="Calibri"/>
                <a:cs typeface="Times New Roman"/>
              </a:rPr>
              <a:t>μεγάλο μπαλκόνι, </a:t>
            </a:r>
          </a:p>
          <a:p>
            <a:pPr algn="ctr">
              <a:lnSpc>
                <a:spcPct val="115000"/>
              </a:lnSpc>
            </a:pPr>
            <a:r>
              <a:rPr lang="el-GR" sz="3200" b="1" dirty="0" smtClean="0">
                <a:solidFill>
                  <a:srgbClr val="FF0000"/>
                </a:solidFill>
                <a:latin typeface="Tahoma"/>
                <a:ea typeface="Calibri"/>
                <a:cs typeface="Times New Roman"/>
              </a:rPr>
              <a:t>ευρύχωρα δωμάτια, κουζίνα, </a:t>
            </a:r>
          </a:p>
          <a:p>
            <a:pPr algn="ctr">
              <a:lnSpc>
                <a:spcPct val="115000"/>
              </a:lnSpc>
            </a:pPr>
            <a:r>
              <a:rPr lang="el-GR" sz="3200" b="1" dirty="0" smtClean="0">
                <a:solidFill>
                  <a:srgbClr val="FF0000"/>
                </a:solidFill>
                <a:latin typeface="Tahoma"/>
                <a:ea typeface="Calibri"/>
                <a:cs typeface="Times New Roman"/>
              </a:rPr>
              <a:t>άνετα υπνοδωμάτια, </a:t>
            </a:r>
          </a:p>
          <a:p>
            <a:pPr algn="ctr">
              <a:lnSpc>
                <a:spcPct val="115000"/>
              </a:lnSpc>
            </a:pPr>
            <a:r>
              <a:rPr lang="el-GR" sz="3200" b="1" dirty="0" smtClean="0">
                <a:solidFill>
                  <a:srgbClr val="FF0000"/>
                </a:solidFill>
                <a:latin typeface="Tahoma"/>
                <a:ea typeface="Calibri"/>
                <a:cs typeface="Times New Roman"/>
              </a:rPr>
              <a:t>πίνακες, επίπλωση, αντίκες, </a:t>
            </a:r>
          </a:p>
          <a:p>
            <a:pPr algn="ctr">
              <a:lnSpc>
                <a:spcPct val="115000"/>
              </a:lnSpc>
            </a:pPr>
            <a:r>
              <a:rPr lang="el-GR" sz="3200" b="1" dirty="0" smtClean="0">
                <a:solidFill>
                  <a:srgbClr val="FF0000"/>
                </a:solidFill>
                <a:latin typeface="Tahoma"/>
                <a:ea typeface="Calibri"/>
                <a:cs typeface="Times New Roman"/>
              </a:rPr>
              <a:t>ξύλινο πάτωμα, </a:t>
            </a:r>
          </a:p>
          <a:p>
            <a:pPr algn="ctr">
              <a:lnSpc>
                <a:spcPct val="115000"/>
              </a:lnSpc>
            </a:pPr>
            <a:r>
              <a:rPr lang="el-GR" sz="3200" b="1" dirty="0" smtClean="0">
                <a:solidFill>
                  <a:srgbClr val="FF0000"/>
                </a:solidFill>
                <a:latin typeface="Tahoma"/>
                <a:ea typeface="Calibri"/>
                <a:cs typeface="Times New Roman"/>
              </a:rPr>
              <a:t>τζάκι, ισόγειο, πρώτος όροφος, αποθηκούλα, μαρμάρινη σκάλα</a:t>
            </a:r>
            <a:endParaRPr lang="el-GR" sz="3200" dirty="0">
              <a:latin typeface="Tahoma"/>
            </a:endParaRPr>
          </a:p>
        </p:txBody>
      </p:sp>
      <p:sp>
        <p:nvSpPr>
          <p:cNvPr id="7" name="6 - Ορθογώνιο"/>
          <p:cNvSpPr/>
          <p:nvPr/>
        </p:nvSpPr>
        <p:spPr>
          <a:xfrm>
            <a:off x="2555776" y="332656"/>
            <a:ext cx="6410729" cy="601318"/>
          </a:xfrm>
          <a:prstGeom prst="rect">
            <a:avLst/>
          </a:prstGeom>
        </p:spPr>
        <p:txBody>
          <a:bodyPr wrap="none">
            <a:spAutoFit/>
          </a:bodyPr>
          <a:lstStyle/>
          <a:p>
            <a:pPr algn="ctr">
              <a:lnSpc>
                <a:spcPct val="115000"/>
              </a:lnSpc>
            </a:pPr>
            <a:r>
              <a:rPr lang="el-GR" sz="3200" b="1" u="sng" dirty="0" smtClean="0">
                <a:solidFill>
                  <a:srgbClr val="7030A0"/>
                </a:solidFill>
                <a:latin typeface="Tahoma"/>
                <a:ea typeface="Calibri"/>
                <a:cs typeface="Times New Roman"/>
              </a:rPr>
              <a:t>ΛΕΞΙΛΟΓΙΟ ΚΥΡΙΟΥ ΘΕΜΑΤΟΣ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 calcmode="lin" valueType="num">
                                      <p:cBhvr>
                                        <p:cTn id="14" dur="500" decel="50000" fill="hold">
                                          <p:stCondLst>
                                            <p:cond delay="0"/>
                                          </p:stCondLst>
                                        </p:cTn>
                                        <p:tgtEl>
                                          <p:spTgt spid="3074"/>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3074"/>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3074"/>
                                        </p:tgtEl>
                                        <p:attrNameLst>
                                          <p:attrName>ppt_w</p:attrName>
                                        </p:attrNameLst>
                                      </p:cBhvr>
                                      <p:tavLst>
                                        <p:tav tm="0">
                                          <p:val>
                                            <p:strVal val="#ppt_w*.05"/>
                                          </p:val>
                                        </p:tav>
                                        <p:tav tm="100000">
                                          <p:val>
                                            <p:strVal val="#ppt_w"/>
                                          </p:val>
                                        </p:tav>
                                      </p:tavLst>
                                    </p:anim>
                                    <p:anim calcmode="lin" valueType="num">
                                      <p:cBhvr>
                                        <p:cTn id="17" dur="1000" fill="hold"/>
                                        <p:tgtEl>
                                          <p:spTgt spid="3074"/>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3074"/>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3074"/>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3074"/>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3074"/>
                                        </p:tgtEl>
                                      </p:cBhvr>
                                    </p:animEffect>
                                  </p:childTnLst>
                                </p:cTn>
                              </p:par>
                            </p:childTnLst>
                          </p:cTn>
                        </p:par>
                      </p:childTnLst>
                    </p:cTn>
                  </p:par>
                  <p:par>
                    <p:cTn id="22" fill="hold">
                      <p:stCondLst>
                        <p:cond delay="indefinite"/>
                      </p:stCondLst>
                      <p:childTnLst>
                        <p:par>
                          <p:cTn id="23" fill="hold">
                            <p:stCondLst>
                              <p:cond delay="0"/>
                            </p:stCondLst>
                            <p:childTnLst>
                              <p:par>
                                <p:cTn id="24" presetID="40" presetClass="entr" presetSubtype="0" fill="hold" grpId="0" nodeType="clickEffect">
                                  <p:stCondLst>
                                    <p:cond delay="0"/>
                                  </p:stCondLst>
                                  <p:iterate type="lt">
                                    <p:tmPct val="10000"/>
                                  </p:iterate>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1"/>
                                          </p:val>
                                        </p:tav>
                                        <p:tav tm="100000">
                                          <p:val>
                                            <p:strVal val="#ppt_x"/>
                                          </p:val>
                                        </p:tav>
                                      </p:tavLst>
                                    </p:anim>
                                    <p:anim calcmode="lin" valueType="num">
                                      <p:cBhvr>
                                        <p:cTn id="2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KOSTAS\AppData\Local\Microsoft\Windows\INetCache\IE\Y1NJ4605\Τουριστικά-καταλύματα-Winterberg-Haus-Luge_36[1].jpg"/>
          <p:cNvPicPr>
            <a:picLocks noChangeAspect="1" noChangeArrowheads="1"/>
          </p:cNvPicPr>
          <p:nvPr/>
        </p:nvPicPr>
        <p:blipFill>
          <a:blip r:embed="rId2" cstate="print"/>
          <a:srcRect/>
          <a:stretch>
            <a:fillRect/>
          </a:stretch>
        </p:blipFill>
        <p:spPr bwMode="auto">
          <a:xfrm>
            <a:off x="-4991100" y="-3590925"/>
            <a:ext cx="3119208" cy="2339406"/>
          </a:xfrm>
          <a:prstGeom prst="rect">
            <a:avLst/>
          </a:prstGeom>
          <a:noFill/>
        </p:spPr>
      </p:pic>
      <p:pic>
        <p:nvPicPr>
          <p:cNvPr id="3" name="Picture 3"/>
          <p:cNvPicPr>
            <a:picLocks noChangeAspect="1" noChangeArrowheads="1"/>
          </p:cNvPicPr>
          <p:nvPr/>
        </p:nvPicPr>
        <p:blipFill>
          <a:blip r:embed="rId3" cstate="print"/>
          <a:srcRect/>
          <a:stretch>
            <a:fillRect/>
          </a:stretch>
        </p:blipFill>
        <p:spPr bwMode="auto">
          <a:xfrm>
            <a:off x="323528" y="404664"/>
            <a:ext cx="2669580" cy="1822279"/>
          </a:xfrm>
          <a:prstGeom prst="rect">
            <a:avLst/>
          </a:prstGeom>
          <a:noFill/>
          <a:ln w="9525">
            <a:noFill/>
            <a:miter lim="800000"/>
            <a:headEnd/>
            <a:tailEnd/>
          </a:ln>
        </p:spPr>
      </p:pic>
      <p:sp>
        <p:nvSpPr>
          <p:cNvPr id="7" name="6 - Ορθογώνιο"/>
          <p:cNvSpPr/>
          <p:nvPr/>
        </p:nvSpPr>
        <p:spPr>
          <a:xfrm>
            <a:off x="323528" y="2586462"/>
            <a:ext cx="8496944" cy="3560077"/>
          </a:xfrm>
          <a:prstGeom prst="rect">
            <a:avLst/>
          </a:prstGeom>
        </p:spPr>
        <p:txBody>
          <a:bodyPr wrap="square">
            <a:spAutoFit/>
          </a:bodyPr>
          <a:lstStyle/>
          <a:p>
            <a:pPr algn="ctr">
              <a:lnSpc>
                <a:spcPct val="115000"/>
              </a:lnSpc>
            </a:pPr>
            <a:r>
              <a:rPr lang="el-GR" sz="4000" b="1" dirty="0" smtClean="0">
                <a:solidFill>
                  <a:srgbClr val="FF0000"/>
                </a:solidFill>
                <a:latin typeface="Tahoma"/>
                <a:ea typeface="Calibri"/>
                <a:cs typeface="Times New Roman"/>
              </a:rPr>
              <a:t>δεν το αλλάζω, </a:t>
            </a:r>
          </a:p>
          <a:p>
            <a:pPr algn="ctr">
              <a:lnSpc>
                <a:spcPct val="115000"/>
              </a:lnSpc>
            </a:pPr>
            <a:r>
              <a:rPr lang="el-GR" sz="4000" b="1" dirty="0" smtClean="0">
                <a:solidFill>
                  <a:srgbClr val="FF0000"/>
                </a:solidFill>
                <a:latin typeface="Tahoma"/>
                <a:ea typeface="Calibri"/>
                <a:cs typeface="Times New Roman"/>
              </a:rPr>
              <a:t>        ζεστή φωλιά,</a:t>
            </a:r>
          </a:p>
          <a:p>
            <a:pPr algn="ctr">
              <a:lnSpc>
                <a:spcPct val="115000"/>
              </a:lnSpc>
            </a:pPr>
            <a:r>
              <a:rPr lang="el-GR" sz="4000" b="1" dirty="0" smtClean="0">
                <a:solidFill>
                  <a:srgbClr val="FF0000"/>
                </a:solidFill>
                <a:latin typeface="Tahoma"/>
                <a:ea typeface="Calibri"/>
                <a:cs typeface="Times New Roman"/>
              </a:rPr>
              <a:t>ανεκτίμητο, </a:t>
            </a:r>
          </a:p>
          <a:p>
            <a:pPr algn="ctr">
              <a:lnSpc>
                <a:spcPct val="115000"/>
              </a:lnSpc>
            </a:pPr>
            <a:r>
              <a:rPr lang="el-GR" sz="4000" b="1" dirty="0" smtClean="0">
                <a:solidFill>
                  <a:srgbClr val="FF0000"/>
                </a:solidFill>
                <a:latin typeface="Tahoma"/>
                <a:ea typeface="Calibri"/>
                <a:cs typeface="Times New Roman"/>
              </a:rPr>
              <a:t>γεμάτο αγάπη,</a:t>
            </a:r>
          </a:p>
          <a:p>
            <a:pPr algn="ctr">
              <a:lnSpc>
                <a:spcPct val="115000"/>
              </a:lnSpc>
            </a:pPr>
            <a:r>
              <a:rPr lang="el-GR" sz="4000" b="1" dirty="0" smtClean="0">
                <a:solidFill>
                  <a:srgbClr val="FF0000"/>
                </a:solidFill>
                <a:latin typeface="Tahoma"/>
                <a:ea typeface="Calibri"/>
                <a:cs typeface="Times New Roman"/>
              </a:rPr>
              <a:t>καταφύγιο για μένα...</a:t>
            </a:r>
            <a:endParaRPr lang="el-GR" sz="4000" b="1" dirty="0">
              <a:latin typeface="Tahoma"/>
              <a:ea typeface="Calibri"/>
              <a:cs typeface="Times New Roman"/>
            </a:endParaRPr>
          </a:p>
        </p:txBody>
      </p:sp>
      <p:sp>
        <p:nvSpPr>
          <p:cNvPr id="8" name="7 - Ορθογώνιο"/>
          <p:cNvSpPr/>
          <p:nvPr/>
        </p:nvSpPr>
        <p:spPr>
          <a:xfrm>
            <a:off x="3203848" y="188640"/>
            <a:ext cx="4884671" cy="584775"/>
          </a:xfrm>
          <a:prstGeom prst="rect">
            <a:avLst/>
          </a:prstGeom>
        </p:spPr>
        <p:txBody>
          <a:bodyPr wrap="none">
            <a:spAutoFit/>
          </a:bodyPr>
          <a:lstStyle/>
          <a:p>
            <a:r>
              <a:rPr lang="el-GR" b="1" dirty="0" smtClean="0">
                <a:solidFill>
                  <a:srgbClr val="7030A0"/>
                </a:solidFill>
                <a:latin typeface="Tahoma"/>
                <a:ea typeface="Calibri"/>
                <a:cs typeface="Times New Roman"/>
              </a:rPr>
              <a:t> </a:t>
            </a:r>
            <a:r>
              <a:rPr lang="el-GR" sz="3200" b="1" u="sng" dirty="0" smtClean="0">
                <a:solidFill>
                  <a:srgbClr val="7030A0"/>
                </a:solidFill>
                <a:latin typeface="Tahoma"/>
                <a:ea typeface="Calibri"/>
                <a:cs typeface="Times New Roman"/>
              </a:rPr>
              <a:t>ΛΕΞΙΛΟΓΙΟ ΕΠΙΛΟΓΟΥ</a:t>
            </a:r>
            <a:endParaRPr lang="el-GR" sz="3200" dirty="0">
              <a:solidFill>
                <a:srgbClr val="7030A0"/>
              </a:solidFill>
            </a:endParaRPr>
          </a:p>
        </p:txBody>
      </p:sp>
      <p:pic>
        <p:nvPicPr>
          <p:cNvPr id="9" name="Picture 7" descr="Î£ÏÎµÏÎ¹ÎºÎ® ÎµÎ¹ÎºÏÎ½Î±"/>
          <p:cNvPicPr>
            <a:picLocks noChangeAspect="1" noChangeArrowheads="1"/>
          </p:cNvPicPr>
          <p:nvPr/>
        </p:nvPicPr>
        <p:blipFill>
          <a:blip r:embed="rId4" cstate="print"/>
          <a:srcRect/>
          <a:stretch>
            <a:fillRect/>
          </a:stretch>
        </p:blipFill>
        <p:spPr bwMode="auto">
          <a:xfrm>
            <a:off x="6300192" y="1052736"/>
            <a:ext cx="2538801" cy="1703563"/>
          </a:xfrm>
          <a:prstGeom prst="rect">
            <a:avLst/>
          </a:prstGeom>
          <a:noFill/>
        </p:spPr>
      </p:pic>
      <p:pic>
        <p:nvPicPr>
          <p:cNvPr id="2053" name="Picture 5" descr="Î£ÏÎµÏÎ¹ÎºÎ® ÎµÎ¹ÎºÏÎ½Î±"/>
          <p:cNvPicPr>
            <a:picLocks noChangeAspect="1" noChangeArrowheads="1"/>
          </p:cNvPicPr>
          <p:nvPr/>
        </p:nvPicPr>
        <p:blipFill>
          <a:blip r:embed="rId5" cstate="print"/>
          <a:srcRect b="2896"/>
          <a:stretch>
            <a:fillRect/>
          </a:stretch>
        </p:blipFill>
        <p:spPr bwMode="auto">
          <a:xfrm>
            <a:off x="3419872" y="764704"/>
            <a:ext cx="2402632" cy="194421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1"/>
                                          </p:val>
                                        </p:tav>
                                        <p:tav tm="100000">
                                          <p:val>
                                            <p:strVal val="#ppt_x"/>
                                          </p:val>
                                        </p:tav>
                                      </p:tavLst>
                                    </p:anim>
                                    <p:anim calcmode="lin" valueType="num">
                                      <p:cBhvr>
                                        <p:cTn id="9"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7" dur="1000" fill="hold"/>
                                        <p:tgtEl>
                                          <p:spTgt spid="3"/>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40" presetClass="entr" presetSubtype="0" fill="hold" nodeType="clickEffect">
                                  <p:stCondLst>
                                    <p:cond delay="0"/>
                                  </p:stCondLst>
                                  <p:iterate type="lt">
                                    <p:tmPct val="10000"/>
                                  </p:iterate>
                                  <p:childTnLst>
                                    <p:set>
                                      <p:cBhvr>
                                        <p:cTn id="25" dur="1" fill="hold">
                                          <p:stCondLst>
                                            <p:cond delay="0"/>
                                          </p:stCondLst>
                                        </p:cTn>
                                        <p:tgtEl>
                                          <p:spTgt spid="7">
                                            <p:txEl>
                                              <p:pRg st="0" end="0"/>
                                            </p:txEl>
                                          </p:spTgt>
                                        </p:tgtEl>
                                        <p:attrNameLst>
                                          <p:attrName>style.visibility</p:attrName>
                                        </p:attrNameLst>
                                      </p:cBhvr>
                                      <p:to>
                                        <p:strVal val="visible"/>
                                      </p:to>
                                    </p:set>
                                    <p:animEffect transition="in" filter="fade">
                                      <p:cBhvr>
                                        <p:cTn id="26" dur="1000"/>
                                        <p:tgtEl>
                                          <p:spTgt spid="7">
                                            <p:txEl>
                                              <p:pRg st="0" end="0"/>
                                            </p:txEl>
                                          </p:spTgt>
                                        </p:tgtEl>
                                      </p:cBhvr>
                                    </p:animEffect>
                                    <p:anim calcmode="lin" valueType="num">
                                      <p:cBhvr>
                                        <p:cTn id="27" dur="1000" fill="hold"/>
                                        <p:tgtEl>
                                          <p:spTgt spid="7">
                                            <p:txEl>
                                              <p:pRg st="0" end="0"/>
                                            </p:txEl>
                                          </p:spTgt>
                                        </p:tgtEl>
                                        <p:attrNameLst>
                                          <p:attrName>ppt_x</p:attrName>
                                        </p:attrNameLst>
                                      </p:cBhvr>
                                      <p:tavLst>
                                        <p:tav tm="0">
                                          <p:val>
                                            <p:strVal val="#ppt_x-.1"/>
                                          </p:val>
                                        </p:tav>
                                        <p:tav tm="100000">
                                          <p:val>
                                            <p:strVal val="#ppt_x"/>
                                          </p:val>
                                        </p:tav>
                                      </p:tavLst>
                                    </p:anim>
                                    <p:anim calcmode="lin" valueType="num">
                                      <p:cBhvr>
                                        <p:cTn id="28" dur="1000" fill="hold"/>
                                        <p:tgtEl>
                                          <p:spTgt spid="7">
                                            <p:txEl>
                                              <p:pRg st="0" end="0"/>
                                            </p:txEl>
                                          </p:spTgt>
                                        </p:tgtEl>
                                        <p:attrNameLst>
                                          <p:attrName>ppt_y</p:attrName>
                                        </p:attrNameLst>
                                      </p:cBhvr>
                                      <p:tavLst>
                                        <p:tav tm="0">
                                          <p:val>
                                            <p:strVal val="#ppt_y"/>
                                          </p:val>
                                        </p:tav>
                                        <p:tav tm="100000">
                                          <p:val>
                                            <p:strVal val="#ppt_y"/>
                                          </p:val>
                                        </p:tav>
                                      </p:tavLst>
                                    </p:anim>
                                  </p:childTnLst>
                                </p:cTn>
                              </p:par>
                              <p:par>
                                <p:cTn id="29" presetID="40" presetClass="entr" presetSubtype="0" fill="hold" nodeType="withEffect">
                                  <p:stCondLst>
                                    <p:cond delay="0"/>
                                  </p:stCondLst>
                                  <p:iterate type="lt">
                                    <p:tmPct val="10000"/>
                                  </p:iterate>
                                  <p:childTnLst>
                                    <p:set>
                                      <p:cBhvr>
                                        <p:cTn id="30" dur="1" fill="hold">
                                          <p:stCondLst>
                                            <p:cond delay="0"/>
                                          </p:stCondLst>
                                        </p:cTn>
                                        <p:tgtEl>
                                          <p:spTgt spid="7">
                                            <p:txEl>
                                              <p:pRg st="1" end="1"/>
                                            </p:txEl>
                                          </p:spTgt>
                                        </p:tgtEl>
                                        <p:attrNameLst>
                                          <p:attrName>style.visibility</p:attrName>
                                        </p:attrNameLst>
                                      </p:cBhvr>
                                      <p:to>
                                        <p:strVal val="visible"/>
                                      </p:to>
                                    </p:set>
                                    <p:animEffect transition="in" filter="fade">
                                      <p:cBhvr>
                                        <p:cTn id="31" dur="1000"/>
                                        <p:tgtEl>
                                          <p:spTgt spid="7">
                                            <p:txEl>
                                              <p:pRg st="1" end="1"/>
                                            </p:txEl>
                                          </p:spTgt>
                                        </p:tgtEl>
                                      </p:cBhvr>
                                    </p:animEffect>
                                    <p:anim calcmode="lin" valueType="num">
                                      <p:cBhvr>
                                        <p:cTn id="32" dur="1000" fill="hold"/>
                                        <p:tgtEl>
                                          <p:spTgt spid="7">
                                            <p:txEl>
                                              <p:pRg st="1" end="1"/>
                                            </p:txEl>
                                          </p:spTgt>
                                        </p:tgtEl>
                                        <p:attrNameLst>
                                          <p:attrName>ppt_x</p:attrName>
                                        </p:attrNameLst>
                                      </p:cBhvr>
                                      <p:tavLst>
                                        <p:tav tm="0">
                                          <p:val>
                                            <p:strVal val="#ppt_x-.1"/>
                                          </p:val>
                                        </p:tav>
                                        <p:tav tm="100000">
                                          <p:val>
                                            <p:strVal val="#ppt_x"/>
                                          </p:val>
                                        </p:tav>
                                      </p:tavLst>
                                    </p:anim>
                                    <p:anim calcmode="lin" valueType="num">
                                      <p:cBhvr>
                                        <p:cTn id="33" dur="1000" fill="hold"/>
                                        <p:tgtEl>
                                          <p:spTgt spid="7">
                                            <p:txEl>
                                              <p:pRg st="1" end="1"/>
                                            </p:txEl>
                                          </p:spTgt>
                                        </p:tgtEl>
                                        <p:attrNameLst>
                                          <p:attrName>ppt_y</p:attrName>
                                        </p:attrNameLst>
                                      </p:cBhvr>
                                      <p:tavLst>
                                        <p:tav tm="0">
                                          <p:val>
                                            <p:strVal val="#ppt_y"/>
                                          </p:val>
                                        </p:tav>
                                        <p:tav tm="100000">
                                          <p:val>
                                            <p:strVal val="#ppt_y"/>
                                          </p:val>
                                        </p:tav>
                                      </p:tavLst>
                                    </p:anim>
                                  </p:childTnLst>
                                </p:cTn>
                              </p:par>
                              <p:par>
                                <p:cTn id="34" presetID="40" presetClass="entr" presetSubtype="0" fill="hold" nodeType="withEffect">
                                  <p:stCondLst>
                                    <p:cond delay="0"/>
                                  </p:stCondLst>
                                  <p:iterate type="lt">
                                    <p:tmPct val="10000"/>
                                  </p:iterate>
                                  <p:childTnLst>
                                    <p:set>
                                      <p:cBhvr>
                                        <p:cTn id="35" dur="1" fill="hold">
                                          <p:stCondLst>
                                            <p:cond delay="0"/>
                                          </p:stCondLst>
                                        </p:cTn>
                                        <p:tgtEl>
                                          <p:spTgt spid="7">
                                            <p:txEl>
                                              <p:pRg st="2" end="2"/>
                                            </p:txEl>
                                          </p:spTgt>
                                        </p:tgtEl>
                                        <p:attrNameLst>
                                          <p:attrName>style.visibility</p:attrName>
                                        </p:attrNameLst>
                                      </p:cBhvr>
                                      <p:to>
                                        <p:strVal val="visible"/>
                                      </p:to>
                                    </p:set>
                                    <p:animEffect transition="in" filter="fade">
                                      <p:cBhvr>
                                        <p:cTn id="36" dur="1000"/>
                                        <p:tgtEl>
                                          <p:spTgt spid="7">
                                            <p:txEl>
                                              <p:pRg st="2" end="2"/>
                                            </p:txEl>
                                          </p:spTgt>
                                        </p:tgtEl>
                                      </p:cBhvr>
                                    </p:animEffect>
                                    <p:anim calcmode="lin" valueType="num">
                                      <p:cBhvr>
                                        <p:cTn id="37" dur="1000" fill="hold"/>
                                        <p:tgtEl>
                                          <p:spTgt spid="7">
                                            <p:txEl>
                                              <p:pRg st="2" end="2"/>
                                            </p:txEl>
                                          </p:spTgt>
                                        </p:tgtEl>
                                        <p:attrNameLst>
                                          <p:attrName>ppt_x</p:attrName>
                                        </p:attrNameLst>
                                      </p:cBhvr>
                                      <p:tavLst>
                                        <p:tav tm="0">
                                          <p:val>
                                            <p:strVal val="#ppt_x-.1"/>
                                          </p:val>
                                        </p:tav>
                                        <p:tav tm="100000">
                                          <p:val>
                                            <p:strVal val="#ppt_x"/>
                                          </p:val>
                                        </p:tav>
                                      </p:tavLst>
                                    </p:anim>
                                    <p:anim calcmode="lin" valueType="num">
                                      <p:cBhvr>
                                        <p:cTn id="38" dur="1000" fill="hold"/>
                                        <p:tgtEl>
                                          <p:spTgt spid="7">
                                            <p:txEl>
                                              <p:pRg st="2" end="2"/>
                                            </p:txEl>
                                          </p:spTgt>
                                        </p:tgtEl>
                                        <p:attrNameLst>
                                          <p:attrName>ppt_y</p:attrName>
                                        </p:attrNameLst>
                                      </p:cBhvr>
                                      <p:tavLst>
                                        <p:tav tm="0">
                                          <p:val>
                                            <p:strVal val="#ppt_y"/>
                                          </p:val>
                                        </p:tav>
                                        <p:tav tm="100000">
                                          <p:val>
                                            <p:strVal val="#ppt_y"/>
                                          </p:val>
                                        </p:tav>
                                      </p:tavLst>
                                    </p:anim>
                                  </p:childTnLst>
                                </p:cTn>
                              </p:par>
                              <p:par>
                                <p:cTn id="39" presetID="40" presetClass="entr" presetSubtype="0" fill="hold" nodeType="withEffect">
                                  <p:stCondLst>
                                    <p:cond delay="0"/>
                                  </p:stCondLst>
                                  <p:iterate type="lt">
                                    <p:tmPct val="10000"/>
                                  </p:iterate>
                                  <p:childTnLst>
                                    <p:set>
                                      <p:cBhvr>
                                        <p:cTn id="40" dur="1" fill="hold">
                                          <p:stCondLst>
                                            <p:cond delay="0"/>
                                          </p:stCondLst>
                                        </p:cTn>
                                        <p:tgtEl>
                                          <p:spTgt spid="7">
                                            <p:txEl>
                                              <p:pRg st="3" end="3"/>
                                            </p:txEl>
                                          </p:spTgt>
                                        </p:tgtEl>
                                        <p:attrNameLst>
                                          <p:attrName>style.visibility</p:attrName>
                                        </p:attrNameLst>
                                      </p:cBhvr>
                                      <p:to>
                                        <p:strVal val="visible"/>
                                      </p:to>
                                    </p:set>
                                    <p:animEffect transition="in" filter="fade">
                                      <p:cBhvr>
                                        <p:cTn id="41" dur="1000"/>
                                        <p:tgtEl>
                                          <p:spTgt spid="7">
                                            <p:txEl>
                                              <p:pRg st="3" end="3"/>
                                            </p:txEl>
                                          </p:spTgt>
                                        </p:tgtEl>
                                      </p:cBhvr>
                                    </p:animEffect>
                                    <p:anim calcmode="lin" valueType="num">
                                      <p:cBhvr>
                                        <p:cTn id="42" dur="1000" fill="hold"/>
                                        <p:tgtEl>
                                          <p:spTgt spid="7">
                                            <p:txEl>
                                              <p:pRg st="3" end="3"/>
                                            </p:txEl>
                                          </p:spTgt>
                                        </p:tgtEl>
                                        <p:attrNameLst>
                                          <p:attrName>ppt_x</p:attrName>
                                        </p:attrNameLst>
                                      </p:cBhvr>
                                      <p:tavLst>
                                        <p:tav tm="0">
                                          <p:val>
                                            <p:strVal val="#ppt_x-.1"/>
                                          </p:val>
                                        </p:tav>
                                        <p:tav tm="100000">
                                          <p:val>
                                            <p:strVal val="#ppt_x"/>
                                          </p:val>
                                        </p:tav>
                                      </p:tavLst>
                                    </p:anim>
                                    <p:anim calcmode="lin" valueType="num">
                                      <p:cBhvr>
                                        <p:cTn id="43" dur="1000" fill="hold"/>
                                        <p:tgtEl>
                                          <p:spTgt spid="7">
                                            <p:txEl>
                                              <p:pRg st="3" end="3"/>
                                            </p:txEl>
                                          </p:spTgt>
                                        </p:tgtEl>
                                        <p:attrNameLst>
                                          <p:attrName>ppt_y</p:attrName>
                                        </p:attrNameLst>
                                      </p:cBhvr>
                                      <p:tavLst>
                                        <p:tav tm="0">
                                          <p:val>
                                            <p:strVal val="#ppt_y"/>
                                          </p:val>
                                        </p:tav>
                                        <p:tav tm="100000">
                                          <p:val>
                                            <p:strVal val="#ppt_y"/>
                                          </p:val>
                                        </p:tav>
                                      </p:tavLst>
                                    </p:anim>
                                  </p:childTnLst>
                                </p:cTn>
                              </p:par>
                              <p:par>
                                <p:cTn id="44" presetID="40" presetClass="entr" presetSubtype="0" fill="hold" nodeType="withEffect">
                                  <p:stCondLst>
                                    <p:cond delay="0"/>
                                  </p:stCondLst>
                                  <p:iterate type="lt">
                                    <p:tmPct val="10000"/>
                                  </p:iterate>
                                  <p:childTnLst>
                                    <p:set>
                                      <p:cBhvr>
                                        <p:cTn id="45" dur="1" fill="hold">
                                          <p:stCondLst>
                                            <p:cond delay="0"/>
                                          </p:stCondLst>
                                        </p:cTn>
                                        <p:tgtEl>
                                          <p:spTgt spid="7">
                                            <p:txEl>
                                              <p:pRg st="4" end="4"/>
                                            </p:txEl>
                                          </p:spTgt>
                                        </p:tgtEl>
                                        <p:attrNameLst>
                                          <p:attrName>style.visibility</p:attrName>
                                        </p:attrNameLst>
                                      </p:cBhvr>
                                      <p:to>
                                        <p:strVal val="visible"/>
                                      </p:to>
                                    </p:set>
                                    <p:animEffect transition="in" filter="fade">
                                      <p:cBhvr>
                                        <p:cTn id="46" dur="1000"/>
                                        <p:tgtEl>
                                          <p:spTgt spid="7">
                                            <p:txEl>
                                              <p:pRg st="4" end="4"/>
                                            </p:txEl>
                                          </p:spTgt>
                                        </p:tgtEl>
                                      </p:cBhvr>
                                    </p:animEffect>
                                    <p:anim calcmode="lin" valueType="num">
                                      <p:cBhvr>
                                        <p:cTn id="47" dur="1000" fill="hold"/>
                                        <p:tgtEl>
                                          <p:spTgt spid="7">
                                            <p:txEl>
                                              <p:pRg st="4" end="4"/>
                                            </p:txEl>
                                          </p:spTgt>
                                        </p:tgtEl>
                                        <p:attrNameLst>
                                          <p:attrName>ppt_x</p:attrName>
                                        </p:attrNameLst>
                                      </p:cBhvr>
                                      <p:tavLst>
                                        <p:tav tm="0">
                                          <p:val>
                                            <p:strVal val="#ppt_x-.1"/>
                                          </p:val>
                                        </p:tav>
                                        <p:tav tm="100000">
                                          <p:val>
                                            <p:strVal val="#ppt_x"/>
                                          </p:val>
                                        </p:tav>
                                      </p:tavLst>
                                    </p:anim>
                                    <p:anim calcmode="lin" valueType="num">
                                      <p:cBhvr>
                                        <p:cTn id="48" dur="10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0" presetClass="entr" presetSubtype="0" fill="hold"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edge">
                                      <p:cBhvr>
                                        <p:cTn id="53" dur="20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20" presetClass="entr" presetSubtype="0" fill="hold" nodeType="clickEffect">
                                  <p:stCondLst>
                                    <p:cond delay="0"/>
                                  </p:stCondLst>
                                  <p:childTnLst>
                                    <p:set>
                                      <p:cBhvr>
                                        <p:cTn id="57" dur="1" fill="hold">
                                          <p:stCondLst>
                                            <p:cond delay="0"/>
                                          </p:stCondLst>
                                        </p:cTn>
                                        <p:tgtEl>
                                          <p:spTgt spid="2053"/>
                                        </p:tgtEl>
                                        <p:attrNameLst>
                                          <p:attrName>style.visibility</p:attrName>
                                        </p:attrNameLst>
                                      </p:cBhvr>
                                      <p:to>
                                        <p:strVal val="visible"/>
                                      </p:to>
                                    </p:set>
                                    <p:animEffect transition="in" filter="wedge">
                                      <p:cBhvr>
                                        <p:cTn id="58" dur="20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KOSTAS\AppData\Local\Microsoft\Windows\INetCache\IE\P2SJIGTY\Τουριστικά-καταλύματα-Spiazzo-rendena-Baita-Zucal_10[1].jpg"/>
          <p:cNvPicPr>
            <a:picLocks noChangeAspect="1" noChangeArrowheads="1"/>
          </p:cNvPicPr>
          <p:nvPr/>
        </p:nvPicPr>
        <p:blipFill>
          <a:blip r:embed="rId2" cstate="print"/>
          <a:srcRect/>
          <a:stretch>
            <a:fillRect/>
          </a:stretch>
        </p:blipFill>
        <p:spPr bwMode="auto">
          <a:xfrm>
            <a:off x="7956375" y="6646621"/>
            <a:ext cx="884201" cy="906874"/>
          </a:xfrm>
          <a:prstGeom prst="rect">
            <a:avLst/>
          </a:prstGeom>
          <a:noFill/>
        </p:spPr>
      </p:pic>
      <p:sp>
        <p:nvSpPr>
          <p:cNvPr id="5" name="4 - Ορθογώνιο"/>
          <p:cNvSpPr/>
          <p:nvPr/>
        </p:nvSpPr>
        <p:spPr>
          <a:xfrm>
            <a:off x="14536" y="65786"/>
            <a:ext cx="8568952" cy="7408182"/>
          </a:xfrm>
          <a:prstGeom prst="rect">
            <a:avLst/>
          </a:prstGeom>
        </p:spPr>
        <p:txBody>
          <a:bodyPr wrap="square">
            <a:spAutoFit/>
          </a:bodyPr>
          <a:lstStyle/>
          <a:p>
            <a:pPr algn="ctr">
              <a:lnSpc>
                <a:spcPct val="115000"/>
              </a:lnSpc>
            </a:pPr>
            <a:r>
              <a:rPr lang="el-GR" sz="1100" dirty="0" smtClean="0"/>
              <a:t> </a:t>
            </a:r>
            <a:r>
              <a:rPr lang="el-GR" b="1" dirty="0" smtClean="0">
                <a:solidFill>
                  <a:srgbClr val="0000FF"/>
                </a:solidFill>
              </a:rPr>
              <a:t>ΠΕΡΙΓΡΑΦΩ ΤΟ ΣΠΙΤΙ ΜΟΥ</a:t>
            </a:r>
            <a:endParaRPr lang="el-GR" dirty="0" smtClean="0"/>
          </a:p>
          <a:p>
            <a:pPr algn="ctr">
              <a:lnSpc>
                <a:spcPct val="115000"/>
              </a:lnSpc>
            </a:pPr>
            <a:r>
              <a:rPr lang="el-GR" b="1" dirty="0" smtClean="0">
                <a:latin typeface="Tahoma"/>
                <a:ea typeface="Calibri"/>
                <a:cs typeface="Times New Roman"/>
              </a:rPr>
              <a:t>ΕΚΘΕΣΗ - ΠΑΡΑΔΕΙΓΜΑ</a:t>
            </a:r>
            <a:endParaRPr lang="el-GR" dirty="0" smtClean="0">
              <a:latin typeface="Tahoma"/>
              <a:ea typeface="Calibri"/>
              <a:cs typeface="Times New Roman"/>
            </a:endParaRPr>
          </a:p>
          <a:p>
            <a:pPr>
              <a:lnSpc>
                <a:spcPct val="115000"/>
              </a:lnSpc>
            </a:pPr>
            <a:r>
              <a:rPr lang="el-GR" b="1" dirty="0" smtClean="0">
                <a:latin typeface="Arial" pitchFamily="34" charset="0"/>
                <a:ea typeface="Calibri"/>
                <a:cs typeface="Arial" pitchFamily="34" charset="0"/>
              </a:rPr>
              <a:t>     </a:t>
            </a:r>
            <a:r>
              <a:rPr lang="el-GR" sz="2000" b="1" dirty="0" smtClean="0">
                <a:latin typeface="Arial" pitchFamily="34" charset="0"/>
                <a:ea typeface="Calibri"/>
                <a:cs typeface="Arial" pitchFamily="34" charset="0"/>
              </a:rPr>
              <a:t>Το σπίτι μου βρίσκεται σε μια όμορφη γειτονιά. Είναι ένα καινούριο μονώροφο σπίτι χτισμένο στην όχθη ενός μικρού ποταμού.</a:t>
            </a:r>
          </a:p>
          <a:p>
            <a:pPr algn="just">
              <a:lnSpc>
                <a:spcPct val="115000"/>
              </a:lnSpc>
            </a:pPr>
            <a:r>
              <a:rPr lang="el-GR" sz="2000" b="1" dirty="0" smtClean="0">
                <a:latin typeface="Arial" pitchFamily="34" charset="0"/>
                <a:cs typeface="Arial" pitchFamily="34" charset="0"/>
              </a:rPr>
              <a:t>     Αυτό που το κάνει αμέσως να ξεχωρίζει από όλα τα υπόλοιπα σπίτια της γειτονιάς δεν είναι ούτε το μέγεθος του ούτε η πολυτέλειά του, αλλά το χρώμα του. Είναι ένα μικρό και απλό σπιτάκι στο χρώμα της μαργαρίτας. Όπως αυτές που βρίσκονται στον μικρό μας κήπο.</a:t>
            </a:r>
          </a:p>
          <a:p>
            <a:pPr algn="just">
              <a:lnSpc>
                <a:spcPct val="115000"/>
              </a:lnSpc>
            </a:pPr>
            <a:r>
              <a:rPr lang="el-GR" sz="2000" b="1" dirty="0" smtClean="0">
                <a:latin typeface="Arial" pitchFamily="34" charset="0"/>
                <a:cs typeface="Arial" pitchFamily="34" charset="0"/>
              </a:rPr>
              <a:t>     Το σπίτι μου αποτελείται από μια ευρύχωρη κουζίνα που είναι ενωμένη με το καθιστικό και μια σαλοτραπεζαρία στο ισόγειο. Στον πρώτο όροφο βρίσκονται τα υπνοδωμάτιά μας. Είναι τέσσερα. Είναι διακοσμημένο με απέριττα έπιπλα και όμορφους πίνακες με ζωηρά χρώματα σους τοίχους</a:t>
            </a:r>
            <a:r>
              <a:rPr lang="el-GR" sz="2000" b="1" dirty="0" smtClean="0">
                <a:latin typeface="Arial" pitchFamily="34" charset="0"/>
                <a:cs typeface="Arial" pitchFamily="34" charset="0"/>
              </a:rPr>
              <a:t>.</a:t>
            </a:r>
          </a:p>
          <a:p>
            <a:pPr algn="just">
              <a:lnSpc>
                <a:spcPct val="115000"/>
              </a:lnSpc>
            </a:pPr>
            <a:r>
              <a:rPr lang="el-GR" sz="2000" b="1" dirty="0" smtClean="0">
                <a:latin typeface="Arial" pitchFamily="34" charset="0"/>
                <a:cs typeface="Arial" pitchFamily="34" charset="0"/>
              </a:rPr>
              <a:t>       Πίσω έχουμε μια μικρή αυλή  γεμάτη λουλούδια. Τα βράδια του καλοκαιριού μας αρέσει πολύ να καθόμαστε εκεί με τους φίλους μας  και να βλέπουμε τα αστέρια.</a:t>
            </a:r>
            <a:endParaRPr lang="el-GR" sz="2000" b="1" dirty="0" smtClean="0">
              <a:latin typeface="Arial" pitchFamily="34" charset="0"/>
              <a:cs typeface="Arial" pitchFamily="34" charset="0"/>
            </a:endParaRPr>
          </a:p>
          <a:p>
            <a:pPr algn="just">
              <a:lnSpc>
                <a:spcPct val="115000"/>
              </a:lnSpc>
            </a:pPr>
            <a:r>
              <a:rPr lang="el-GR" sz="2000" b="1" dirty="0" smtClean="0">
                <a:latin typeface="Arial" pitchFamily="34" charset="0"/>
                <a:cs typeface="Arial" pitchFamily="34" charset="0"/>
              </a:rPr>
              <a:t>     Το λατρεύω το σπιτάκι μου. Είναι η φωλίτσα της οικογένειάς μου, το κρησφύγετό μας γεμάτο αγάπη και ζεστασιά. Για μένα είναι το πιο όμορφο σπίτι στον κόσμο!</a:t>
            </a:r>
          </a:p>
          <a:p>
            <a:pPr algn="ctr"/>
            <a:r>
              <a:rPr lang="el-GR" sz="2000" b="1" dirty="0" smtClean="0"/>
              <a:t> </a:t>
            </a:r>
            <a:endParaRPr lang="el-GR" sz="2000" dirty="0"/>
          </a:p>
        </p:txBody>
      </p:sp>
      <p:pic>
        <p:nvPicPr>
          <p:cNvPr id="1025" name="Picture 1"/>
          <p:cNvPicPr>
            <a:picLocks noChangeAspect="1" noChangeArrowheads="1"/>
          </p:cNvPicPr>
          <p:nvPr/>
        </p:nvPicPr>
        <p:blipFill>
          <a:blip r:embed="rId3" cstate="print"/>
          <a:srcRect/>
          <a:stretch>
            <a:fillRect/>
          </a:stretch>
        </p:blipFill>
        <p:spPr bwMode="auto">
          <a:xfrm>
            <a:off x="7164288" y="116632"/>
            <a:ext cx="1586483" cy="7932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375</TotalTime>
  <Words>351</Words>
  <Application>Microsoft Office PowerPoint</Application>
  <PresentationFormat>Προβολή στην οθόνη (4:3)</PresentationFormat>
  <Paragraphs>45</Paragraphs>
  <Slides>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8</vt:i4>
      </vt:variant>
    </vt:vector>
  </HeadingPairs>
  <TitlesOfParts>
    <vt:vector size="9" baseType="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ΛΕΞΙΛΟΓΙΟ</dc:title>
  <dc:creator>ΒΑΣΙΛΟΠΟΥΛΟΣ ΚΩΣΤΑΣ</dc:creator>
  <cp:lastModifiedBy>Σιδερής</cp:lastModifiedBy>
  <cp:revision>119</cp:revision>
  <dcterms:created xsi:type="dcterms:W3CDTF">2016-10-23T07:48:06Z</dcterms:created>
  <dcterms:modified xsi:type="dcterms:W3CDTF">2020-04-07T18:28:59Z</dcterms:modified>
</cp:coreProperties>
</file>