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71" r:id="rId12"/>
    <p:sldId id="265" r:id="rId13"/>
    <p:sldId id="268" r:id="rId14"/>
    <p:sldId id="266" r:id="rId15"/>
    <p:sldId id="267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4438-37B2-4456-80C1-93730F0419DC}" type="datetimeFigureOut">
              <a:rPr lang="el-GR" smtClean="0"/>
              <a:pPr/>
              <a:t>19/6/2022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6F3F01-75EF-42B1-90AC-9142ACF2303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4438-37B2-4456-80C1-93730F0419DC}" type="datetimeFigureOut">
              <a:rPr lang="el-GR" smtClean="0"/>
              <a:pPr/>
              <a:t>19/6/2022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3F01-75EF-42B1-90AC-9142ACF230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- Ευθεία γραμμή σύνδεσης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Έλλειψη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56F3F01-75EF-42B1-90AC-9142ACF2303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4438-37B2-4456-80C1-93730F0419DC}" type="datetimeFigureOut">
              <a:rPr lang="el-GR" smtClean="0"/>
              <a:pPr/>
              <a:t>19/6/2022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4438-37B2-4456-80C1-93730F0419DC}" type="datetimeFigureOut">
              <a:rPr lang="el-GR" smtClean="0"/>
              <a:pPr/>
              <a:t>19/6/2022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56F3F01-75EF-42B1-90AC-9142ACF2303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Ορθογώνιο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4438-37B2-4456-80C1-93730F0419DC}" type="datetimeFigureOut">
              <a:rPr lang="el-GR" smtClean="0"/>
              <a:pPr/>
              <a:t>19/6/2022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6F3F01-75EF-42B1-90AC-9142ACF2303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2244438-37B2-4456-80C1-93730F0419DC}" type="datetimeFigureOut">
              <a:rPr lang="el-GR" smtClean="0"/>
              <a:pPr/>
              <a:t>19/6/2022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F3F01-75EF-42B1-90AC-9142ACF2303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2" name="11 - Θέση περιεχομένου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4438-37B2-4456-80C1-93730F0419DC}" type="datetimeFigureOut">
              <a:rPr lang="el-GR" smtClean="0"/>
              <a:pPr/>
              <a:t>19/6/2022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l-GR"/>
          </a:p>
        </p:txBody>
      </p:sp>
      <p:sp>
        <p:nvSpPr>
          <p:cNvPr id="15" name="14 - Ευθεία γραμμή σύνδεσης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6" name="2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56F3F01-75EF-42B1-90AC-9142ACF2303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22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4438-37B2-4456-80C1-93730F0419DC}" type="datetimeFigureOut">
              <a:rPr lang="el-GR" smtClean="0"/>
              <a:pPr/>
              <a:t>19/6/2022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56F3F01-75EF-42B1-90AC-9142ACF230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Ορθογώνιο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4438-37B2-4456-80C1-93730F0419DC}" type="datetimeFigureOut">
              <a:rPr lang="el-GR" smtClean="0"/>
              <a:pPr/>
              <a:t>19/6/2022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6F3F01-75EF-42B1-90AC-9142ACF2303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- Θέση περιεχομένου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6F3F01-75EF-42B1-90AC-9142ACF2303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20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4438-37B2-4456-80C1-93730F0419DC}" type="datetimeFigureOut">
              <a:rPr lang="el-GR" smtClean="0"/>
              <a:pPr/>
              <a:t>19/6/2022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- Ευθεία γραμμή σύνδεσης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- Ορθογώνιο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- Έλλειψη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Έλλειψη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56F3F01-75EF-42B1-90AC-9142ACF2303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2" name="21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2244438-37B2-4456-80C1-93730F0419DC}" type="datetimeFigureOut">
              <a:rPr lang="el-GR" smtClean="0"/>
              <a:pPr/>
              <a:t>19/6/2022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- Ορθογώνιο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- Ορθογώνιο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- Ορθογώνιο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- Ορθογώνιο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- Ορθογώνιο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2244438-37B2-4456-80C1-93730F0419DC}" type="datetimeFigureOut">
              <a:rPr lang="el-GR" smtClean="0"/>
              <a:pPr/>
              <a:t>19/6/2022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8" name="7 - Ορθογώνιο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- Ευθεία γραμμή σύνδεσης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- Έλλειψη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Έλλειψη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56F3F01-75EF-42B1-90AC-9142ACF2303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p.edu.gr/el/thematiki-evdomada-category/642-odiki-asfaleia-kykloforiaki-agogi" TargetMode="External"/><Relationship Id="rId2" Type="http://schemas.openxmlformats.org/officeDocument/2006/relationships/hyperlink" Target="https://www.ioas.g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utv.minedu.gov.gr/index.php/kikloforiak-agogi" TargetMode="External"/><Relationship Id="rId4" Type="http://schemas.openxmlformats.org/officeDocument/2006/relationships/hyperlink" Target="https://wordwall.net/el-gr/community/%CE%BA%CF%85%CE%BA%CE%BB%CE%BF%CF%86%CE%BF%CF%81%CE%B9%CE%B1%CE%BA%CE%B7-%CE%B1%CE%B3%CF%89%CE%B3%CE%B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vlVqEfpMAys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ΤΙΤΛΟΣ</a:t>
            </a:r>
          </a:p>
          <a:p>
            <a:endParaRPr lang="el-GR" sz="2000" dirty="0" smtClean="0"/>
          </a:p>
          <a:p>
            <a:r>
              <a:rPr lang="el-GR" sz="2000" dirty="0" smtClean="0"/>
              <a:t>ΚΥΚΛΟΦΟΡΩ ΜΕ ΑΣΦΑΛΕΙΑ – ΔΙΝΩ ΠΡΟΤΕΡΑΙΟΤΗΤΑ ΣΤΗ ΖΩΗ</a:t>
            </a:r>
          </a:p>
          <a:p>
            <a:endParaRPr lang="el-GR" sz="2000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Θεματολογία: </a:t>
            </a:r>
            <a:br>
              <a:rPr lang="el-GR" dirty="0" smtClean="0"/>
            </a:br>
            <a:r>
              <a:rPr lang="el-GR" dirty="0" smtClean="0"/>
              <a:t>Κυκλοφοριακή Αγωγή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467544" y="56612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7</a:t>
            </a:r>
            <a:r>
              <a:rPr lang="el-GR" baseline="30000" dirty="0" smtClean="0"/>
              <a:t>Ο</a:t>
            </a:r>
            <a:r>
              <a:rPr lang="el-GR" dirty="0" smtClean="0"/>
              <a:t> ΔΗΜΟΤΙΚΟ ΣΧΟΛΕΙΟ ΧΙΟΥ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6444208" y="530120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Δ΄ ΤΑΞΗ </a:t>
            </a:r>
          </a:p>
          <a:p>
            <a:pPr algn="ctr"/>
            <a:endParaRPr lang="el-GR" dirty="0"/>
          </a:p>
          <a:p>
            <a:pPr algn="ctr"/>
            <a:r>
              <a:rPr lang="el-GR" dirty="0" smtClean="0"/>
              <a:t>2021-2022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Συνάντηση με τον τροχονόμο...</a:t>
            </a:r>
            <a:endParaRPr lang="el-GR" dirty="0"/>
          </a:p>
        </p:txBody>
      </p:sp>
      <p:pic>
        <p:nvPicPr>
          <p:cNvPr id="4" name="3 - Θέση περιεχομένου" descr="20211029_1144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4442296" cy="2498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- Εικόνα" descr="20211029_1235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204864"/>
            <a:ext cx="4555997" cy="2562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- Εικόνα" descr="20211029_1226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89040"/>
            <a:ext cx="4572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ποδηλάτης </a:t>
            </a:r>
            <a:endParaRPr lang="el-GR" dirty="0"/>
          </a:p>
        </p:txBody>
      </p:sp>
      <p:pic>
        <p:nvPicPr>
          <p:cNvPr id="4" name="3 - Θέση περιεχομένου" descr="8630807_ori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10046" y="1527175"/>
            <a:ext cx="6487396" cy="4572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Συζήτηση στην τάξη για τα τροχαία ατυχήματα. Αναζήτηση από τους μαθητές πιθανών αιτιών. </a:t>
            </a:r>
            <a:endParaRPr lang="el-GR" dirty="0"/>
          </a:p>
        </p:txBody>
      </p:sp>
      <p:pic>
        <p:nvPicPr>
          <p:cNvPr id="4" name="3 - Θέση περιεχομένου" descr="wheels_LARGE_t_77761_3425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7992887" cy="4572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Πλοήγηση σε υλικό από ιστοσελίδες </a:t>
            </a:r>
            <a:br>
              <a:rPr lang="el-GR" dirty="0" smtClean="0"/>
            </a:br>
            <a:r>
              <a:rPr lang="el-GR" dirty="0" smtClean="0"/>
              <a:t>και συζήτηση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https://www.ioas.gr/</a:t>
            </a:r>
            <a:r>
              <a:rPr lang="el-GR" dirty="0" smtClean="0"/>
              <a:t> </a:t>
            </a:r>
          </a:p>
          <a:p>
            <a:r>
              <a:rPr lang="en-US" dirty="0" smtClean="0">
                <a:hlinkClick r:id="rId3"/>
              </a:rPr>
              <a:t>http://www.iep.edu.gr/el/thematiki-evdomada-category/642-odiki-asfaleia-kykloforiaki-agogi</a:t>
            </a:r>
            <a:r>
              <a:rPr lang="el-GR" dirty="0" smtClean="0"/>
              <a:t> </a:t>
            </a:r>
          </a:p>
          <a:p>
            <a:r>
              <a:rPr lang="en-US" dirty="0" smtClean="0">
                <a:hlinkClick r:id="rId4"/>
              </a:rPr>
              <a:t>https://wordwall.net/el-gr/community/%CE%BA%CF%85%CE%BA%CE%BB%CE%BF%CF%86%CE%BF%CF%81%CE%B9%CE%B1%CE%BA%CE%B7-%CE%B1%CE%B3%CF%89%CE%B3%CE%B7</a:t>
            </a:r>
            <a:r>
              <a:rPr lang="el-GR" dirty="0" smtClean="0"/>
              <a:t> </a:t>
            </a:r>
          </a:p>
          <a:p>
            <a:r>
              <a:rPr lang="en-US" dirty="0" smtClean="0">
                <a:hlinkClick r:id="rId5"/>
              </a:rPr>
              <a:t>https://edutv.minedu.gov.gr/index.php/kikloforiak-agogi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Το τραγούδι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l-GR" dirty="0" smtClean="0"/>
              <a:t>Το ποίημα του Οδ. Ελύτη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126232" cy="3818404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2"/>
              </a:rPr>
              <a:t>https://www.youtube.com/watch?v=vlVqEfpMAys</a:t>
            </a:r>
            <a:r>
              <a:rPr lang="el-GR" sz="1800" dirty="0" smtClean="0"/>
              <a:t> </a:t>
            </a:r>
          </a:p>
          <a:p>
            <a:endParaRPr lang="el-GR" dirty="0" smtClean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4008" y="2060848"/>
            <a:ext cx="4038600" cy="418223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l-GR" sz="4000" dirty="0" smtClean="0"/>
          </a:p>
          <a:p>
            <a:r>
              <a:rPr lang="el-GR" sz="4000" dirty="0" smtClean="0"/>
              <a:t>Η Ποδηλάτισσα</a:t>
            </a:r>
          </a:p>
          <a:p>
            <a:r>
              <a:rPr lang="el-GR" sz="4000" dirty="0" smtClean="0"/>
              <a:t>Το δρόμο πλάι στη θάλασσα</a:t>
            </a:r>
          </a:p>
          <a:p>
            <a:r>
              <a:rPr lang="el-GR" sz="4000" dirty="0" smtClean="0"/>
              <a:t>περπάτησα που `</a:t>
            </a:r>
            <a:r>
              <a:rPr lang="el-GR" sz="4000" dirty="0" err="1" smtClean="0"/>
              <a:t>κανε</a:t>
            </a:r>
            <a:r>
              <a:rPr lang="el-GR" sz="4000" dirty="0" smtClean="0"/>
              <a:t> κάθε</a:t>
            </a:r>
          </a:p>
          <a:p>
            <a:r>
              <a:rPr lang="el-GR" sz="4000" dirty="0" smtClean="0"/>
              <a:t>μέρα η ποδηλάτισσα.</a:t>
            </a:r>
          </a:p>
          <a:p>
            <a:endParaRPr lang="el-GR" sz="4000" dirty="0" smtClean="0"/>
          </a:p>
          <a:p>
            <a:r>
              <a:rPr lang="el-GR" sz="4000" dirty="0" smtClean="0"/>
              <a:t>Βρήκα τα φρούτα που `χε</a:t>
            </a:r>
          </a:p>
          <a:p>
            <a:r>
              <a:rPr lang="el-GR" sz="4000" dirty="0" smtClean="0"/>
              <a:t>στο πανέρι της, το δαχτυλίδι</a:t>
            </a:r>
          </a:p>
          <a:p>
            <a:r>
              <a:rPr lang="el-GR" sz="4000" dirty="0" smtClean="0"/>
              <a:t>που `</a:t>
            </a:r>
            <a:r>
              <a:rPr lang="el-GR" sz="4000" dirty="0" err="1" smtClean="0"/>
              <a:t>πεσε</a:t>
            </a:r>
            <a:r>
              <a:rPr lang="el-GR" sz="4000" dirty="0" smtClean="0"/>
              <a:t> απ’ το χέρι της.</a:t>
            </a:r>
          </a:p>
          <a:p>
            <a:endParaRPr lang="el-GR" sz="4000" dirty="0" smtClean="0"/>
          </a:p>
          <a:p>
            <a:r>
              <a:rPr lang="el-GR" sz="4000" dirty="0" smtClean="0"/>
              <a:t>Βρήκα το κουδουνάκι και το</a:t>
            </a:r>
          </a:p>
          <a:p>
            <a:r>
              <a:rPr lang="el-GR" sz="4000" dirty="0" smtClean="0"/>
              <a:t>σάλι της, τις ρόδες,</a:t>
            </a:r>
          </a:p>
          <a:p>
            <a:r>
              <a:rPr lang="el-GR" sz="4000" dirty="0" smtClean="0"/>
              <a:t>το τιμόνι, το </a:t>
            </a:r>
            <a:r>
              <a:rPr lang="el-GR" sz="4000" dirty="0" err="1" smtClean="0"/>
              <a:t>πεντάλι</a:t>
            </a:r>
            <a:r>
              <a:rPr lang="el-GR" sz="4000" dirty="0" smtClean="0"/>
              <a:t> της.</a:t>
            </a:r>
          </a:p>
          <a:p>
            <a:r>
              <a:rPr lang="el-GR" sz="4000" dirty="0" smtClean="0"/>
              <a:t> </a:t>
            </a:r>
          </a:p>
          <a:p>
            <a:r>
              <a:rPr lang="el-GR" sz="4000" dirty="0" smtClean="0"/>
              <a:t>Τη </a:t>
            </a:r>
            <a:r>
              <a:rPr lang="el-GR" sz="4000" dirty="0" err="1" smtClean="0"/>
              <a:t>ζωνη</a:t>
            </a:r>
            <a:r>
              <a:rPr lang="el-GR" sz="4000" dirty="0" smtClean="0"/>
              <a:t> της, τη βρήκα σε</a:t>
            </a:r>
          </a:p>
          <a:p>
            <a:r>
              <a:rPr lang="el-GR" sz="4000" dirty="0" smtClean="0"/>
              <a:t>μιαν άκρη, μια πέτρα διάφανη</a:t>
            </a:r>
          </a:p>
          <a:p>
            <a:r>
              <a:rPr lang="el-GR" sz="4000" dirty="0" smtClean="0"/>
              <a:t>που `</a:t>
            </a:r>
            <a:r>
              <a:rPr lang="el-GR" sz="4000" dirty="0" err="1" smtClean="0"/>
              <a:t>μοιαζε</a:t>
            </a:r>
            <a:r>
              <a:rPr lang="el-GR" sz="4000" dirty="0" smtClean="0"/>
              <a:t> με δάκρυ.</a:t>
            </a:r>
          </a:p>
          <a:p>
            <a:endParaRPr lang="el-GR" sz="4000" dirty="0" smtClean="0"/>
          </a:p>
          <a:p>
            <a:r>
              <a:rPr lang="el-GR" sz="4000" dirty="0" smtClean="0"/>
              <a:t> Τα μάζεψα ένα </a:t>
            </a:r>
            <a:r>
              <a:rPr lang="el-GR" sz="4000" dirty="0" err="1" smtClean="0"/>
              <a:t>ένα</a:t>
            </a:r>
            <a:r>
              <a:rPr lang="el-GR" sz="4000" dirty="0" smtClean="0"/>
              <a:t> και τα</a:t>
            </a:r>
          </a:p>
          <a:p>
            <a:r>
              <a:rPr lang="el-GR" sz="4000" dirty="0" smtClean="0"/>
              <a:t>κράτησα κι έλεγα πού `ναι</a:t>
            </a:r>
          </a:p>
          <a:p>
            <a:r>
              <a:rPr lang="el-GR" sz="4000" dirty="0" smtClean="0"/>
              <a:t>πού `ναι η ποδηλάτισσα.</a:t>
            </a:r>
          </a:p>
          <a:p>
            <a:endParaRPr lang="el-GR" sz="4000" dirty="0" smtClean="0"/>
          </a:p>
          <a:p>
            <a:r>
              <a:rPr lang="el-GR" sz="4000" dirty="0" smtClean="0"/>
              <a:t>Την είδα να περνά πάνω</a:t>
            </a:r>
          </a:p>
          <a:p>
            <a:r>
              <a:rPr lang="el-GR" sz="4000" dirty="0" smtClean="0"/>
              <a:t>απ’ τα κύματα, την άλλη μέρα</a:t>
            </a:r>
          </a:p>
          <a:p>
            <a:r>
              <a:rPr lang="el-GR" sz="4000" dirty="0" smtClean="0"/>
              <a:t>πάνω από τα μνήματα.</a:t>
            </a:r>
          </a:p>
          <a:p>
            <a:endParaRPr lang="el-GR" sz="4000" dirty="0" smtClean="0"/>
          </a:p>
          <a:p>
            <a:r>
              <a:rPr lang="el-GR" sz="4000" dirty="0" smtClean="0"/>
              <a:t>Την τρίτη </a:t>
            </a:r>
            <a:r>
              <a:rPr lang="el-GR" sz="4000" dirty="0" err="1" smtClean="0"/>
              <a:t>νύχτωσ</a:t>
            </a:r>
            <a:r>
              <a:rPr lang="el-GR" sz="4000" dirty="0" smtClean="0"/>
              <a:t>’ έχασα</a:t>
            </a:r>
          </a:p>
          <a:p>
            <a:r>
              <a:rPr lang="el-GR" sz="4000" dirty="0" smtClean="0"/>
              <a:t>τ’ αχνάρια της, στους ουρανούς</a:t>
            </a:r>
          </a:p>
          <a:p>
            <a:r>
              <a:rPr lang="el-GR" sz="4000" dirty="0" smtClean="0"/>
              <a:t>άναψαν τα φανάρια της.</a:t>
            </a:r>
          </a:p>
          <a:p>
            <a:pPr>
              <a:buNone/>
            </a:pPr>
            <a:endParaRPr lang="el-GR" sz="4000" dirty="0" smtClean="0"/>
          </a:p>
          <a:p>
            <a:pPr>
              <a:buNone/>
            </a:pPr>
            <a:endParaRPr lang="el-GR" sz="1100" dirty="0" smtClean="0"/>
          </a:p>
          <a:p>
            <a:endParaRPr lang="el-GR" sz="1100" dirty="0" smtClean="0"/>
          </a:p>
          <a:p>
            <a:endParaRPr lang="el-GR" sz="4000" dirty="0" smtClean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Ποίημα«ποδηλάτισσα</a:t>
            </a:r>
            <a:r>
              <a:rPr lang="el-GR" dirty="0" smtClean="0"/>
              <a:t>»</a:t>
            </a:r>
            <a:endParaRPr lang="el-GR" dirty="0"/>
          </a:p>
        </p:txBody>
      </p:sp>
      <p:pic>
        <p:nvPicPr>
          <p:cNvPr id="7" name="6 - Εικόνα" descr="6d7c57d1-c872-4025-9a70-8064b797d0d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068960"/>
            <a:ext cx="3096344" cy="3306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Κατασκευή επιτραπέζιου παιχνιδιού με θέμα την κυκλοφοριακή αγωγή</a:t>
            </a:r>
            <a:endParaRPr lang="el-GR" dirty="0"/>
          </a:p>
        </p:txBody>
      </p:sp>
      <p:pic>
        <p:nvPicPr>
          <p:cNvPr id="9" name="8 - Θέση περιεχομένου" descr="20220610_0918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9744" y="1527175"/>
            <a:ext cx="5378400" cy="302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9 - Εικόνα" descr="20220610_091758.jpg"/>
          <p:cNvPicPr preferRelativeResize="0">
            <a:picLocks/>
          </p:cNvPicPr>
          <p:nvPr/>
        </p:nvPicPr>
        <p:blipFill>
          <a:blip r:embed="rId3" cstate="print"/>
          <a:srcRect t="3174"/>
          <a:stretch>
            <a:fillRect/>
          </a:stretch>
        </p:blipFill>
        <p:spPr>
          <a:xfrm rot="5400000">
            <a:off x="5053743" y="2515208"/>
            <a:ext cx="479715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0 - TextBox"/>
          <p:cNvSpPr txBox="1"/>
          <p:nvPr/>
        </p:nvSpPr>
        <p:spPr>
          <a:xfrm>
            <a:off x="1115616" y="472514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 smtClean="0"/>
              <a:t>Η κατασκευή του επιτραπέζιου πραγματοποιήθηκε υπό την επίβλεψη και καθοδήγηση της εικαστικού του σχολείου μας, </a:t>
            </a:r>
            <a:r>
              <a:rPr lang="el-GR" dirty="0" err="1" smtClean="0"/>
              <a:t>κας</a:t>
            </a:r>
            <a:r>
              <a:rPr lang="el-GR" dirty="0" smtClean="0"/>
              <a:t> Στ. </a:t>
            </a:r>
            <a:r>
              <a:rPr lang="el-GR" dirty="0" err="1" smtClean="0"/>
              <a:t>Κωστάκου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Ζωγραφιά και </a:t>
            </a:r>
            <a:r>
              <a:rPr lang="en-US" dirty="0" smtClean="0"/>
              <a:t>slogan </a:t>
            </a:r>
            <a:r>
              <a:rPr lang="el-GR" dirty="0" smtClean="0"/>
              <a:t>στον τοίχο του σχολείου</a:t>
            </a:r>
            <a:endParaRPr lang="el-GR" dirty="0"/>
          </a:p>
        </p:txBody>
      </p:sp>
      <p:pic>
        <p:nvPicPr>
          <p:cNvPr id="4" name="3 - Θέση περιεχομένου" descr="284066322_10221739172851956_2941993859310300944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6048672" cy="2214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- Εικόνα" descr="P10006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645024"/>
            <a:ext cx="7272808" cy="2766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- TextBox"/>
          <p:cNvSpPr txBox="1"/>
          <p:nvPr/>
        </p:nvSpPr>
        <p:spPr>
          <a:xfrm>
            <a:off x="6228184" y="1556792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Το </a:t>
            </a:r>
            <a:r>
              <a:rPr lang="en-US" dirty="0" smtClean="0"/>
              <a:t>slogan … </a:t>
            </a:r>
            <a:r>
              <a:rPr lang="el-GR" dirty="0" smtClean="0"/>
              <a:t>έμπνευση των μαθητών. Η ζωγραφιά υλοποιήθηκε από την εικαστικό κα Σμ. </a:t>
            </a:r>
            <a:r>
              <a:rPr lang="el-GR" dirty="0" err="1" smtClean="0"/>
              <a:t>Γαρόφλου</a:t>
            </a:r>
            <a:r>
              <a:rPr lang="el-GR" dirty="0" smtClean="0"/>
              <a:t>. </a:t>
            </a:r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Σεβασμός στο δικαίωμα του «άλλου» </a:t>
            </a:r>
            <a:endParaRPr lang="el-GR" dirty="0"/>
          </a:p>
        </p:txBody>
      </p:sp>
      <p:pic>
        <p:nvPicPr>
          <p:cNvPr id="4" name="3 - Θέση περιεχομένου" descr="αρχείο λήψη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3428263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4 - Εικόνα" descr="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492896"/>
            <a:ext cx="5066928" cy="3800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 descr="boy_left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789040"/>
            <a:ext cx="4160465" cy="2541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251520" y="2852936"/>
            <a:ext cx="6480174" cy="1512168"/>
          </a:xfrm>
        </p:spPr>
        <p:txBody>
          <a:bodyPr>
            <a:noAutofit/>
          </a:bodyPr>
          <a:lstStyle/>
          <a:p>
            <a:r>
              <a:rPr lang="el-GR" sz="2000" dirty="0" smtClean="0">
                <a:latin typeface="Century Schoolbook" pitchFamily="18" charset="0"/>
              </a:rPr>
              <a:t>Ε </a:t>
            </a:r>
            <a:r>
              <a:rPr lang="el-GR" sz="2000" dirty="0" err="1" smtClean="0">
                <a:latin typeface="Century Schoolbook" pitchFamily="18" charset="0"/>
              </a:rPr>
              <a:t>ψιτ...ΝΑ</a:t>
            </a:r>
            <a:r>
              <a:rPr lang="el-GR" sz="2000" dirty="0" smtClean="0">
                <a:latin typeface="Century Schoolbook" pitchFamily="18" charset="0"/>
              </a:rPr>
              <a:t> μην </a:t>
            </a:r>
            <a:r>
              <a:rPr lang="el-GR" sz="2000" dirty="0" err="1" smtClean="0">
                <a:latin typeface="Century Schoolbook" pitchFamily="18" charset="0"/>
              </a:rPr>
              <a:t>ξεχνασ</a:t>
            </a:r>
            <a:r>
              <a:rPr lang="el-GR" sz="2000" dirty="0" smtClean="0">
                <a:latin typeface="Century Schoolbook" pitchFamily="18" charset="0"/>
              </a:rPr>
              <a:t>...</a:t>
            </a:r>
          </a:p>
          <a:p>
            <a:r>
              <a:rPr lang="el-GR" sz="2000" dirty="0" smtClean="0">
                <a:latin typeface="Century Schoolbook" pitchFamily="18" charset="0"/>
              </a:rPr>
              <a:t>Με </a:t>
            </a:r>
            <a:r>
              <a:rPr lang="el-GR" sz="2000" dirty="0" err="1" smtClean="0">
                <a:latin typeface="Century Schoolbook" pitchFamily="18" charset="0"/>
              </a:rPr>
              <a:t>προσοχη</a:t>
            </a:r>
            <a:r>
              <a:rPr lang="el-GR" sz="2000" dirty="0" smtClean="0">
                <a:latin typeface="Century Schoolbook" pitchFamily="18" charset="0"/>
              </a:rPr>
              <a:t> να </a:t>
            </a:r>
            <a:r>
              <a:rPr lang="el-GR" sz="2000" dirty="0" err="1" smtClean="0">
                <a:latin typeface="Century Schoolbook" pitchFamily="18" charset="0"/>
              </a:rPr>
              <a:t>οδηγασ</a:t>
            </a:r>
            <a:r>
              <a:rPr lang="el-GR" sz="2000" dirty="0" smtClean="0">
                <a:latin typeface="Century Schoolbook" pitchFamily="18" charset="0"/>
              </a:rPr>
              <a:t>!</a:t>
            </a:r>
          </a:p>
          <a:p>
            <a:r>
              <a:rPr lang="el-GR" sz="2000" dirty="0" err="1" smtClean="0">
                <a:latin typeface="Century Schoolbook" pitchFamily="18" charset="0"/>
              </a:rPr>
              <a:t>ΤουΣ</a:t>
            </a:r>
            <a:r>
              <a:rPr lang="el-GR" sz="2000" dirty="0" smtClean="0">
                <a:latin typeface="Century Schoolbook" pitchFamily="18" charset="0"/>
              </a:rPr>
              <a:t> </a:t>
            </a:r>
            <a:r>
              <a:rPr lang="el-GR" sz="2000" dirty="0" err="1" smtClean="0">
                <a:latin typeface="Century Schoolbook" pitchFamily="18" charset="0"/>
              </a:rPr>
              <a:t>κινδυνουσ</a:t>
            </a:r>
            <a:r>
              <a:rPr lang="el-GR" sz="2000" dirty="0" smtClean="0">
                <a:latin typeface="Century Schoolbook" pitchFamily="18" charset="0"/>
              </a:rPr>
              <a:t> μην </a:t>
            </a:r>
            <a:r>
              <a:rPr lang="el-GR" sz="2000" dirty="0" err="1" smtClean="0">
                <a:latin typeface="Century Schoolbook" pitchFamily="18" charset="0"/>
              </a:rPr>
              <a:t>υποτιμασ</a:t>
            </a:r>
            <a:r>
              <a:rPr lang="el-GR" sz="2000" dirty="0" smtClean="0">
                <a:latin typeface="Century Schoolbook" pitchFamily="18" charset="0"/>
              </a:rPr>
              <a:t>!</a:t>
            </a:r>
            <a:endParaRPr lang="el-GR" sz="2000" dirty="0">
              <a:latin typeface="Century Schoolbook" pitchFamily="18" charset="0"/>
            </a:endParaRP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Καλό Καλοκαίρι και...</a:t>
            </a: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ΕΙΣΑΓΩΓΙΚΑ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Το πρόγραμμα εντάσσεται στα πλαίσια των εργαστηρίων δεξιοτήτων.</a:t>
            </a:r>
          </a:p>
          <a:p>
            <a:r>
              <a:rPr lang="el-GR" dirty="0" smtClean="0"/>
              <a:t>Για την εκπόνηση του σχεδίου δράσης συνεργάστηκαν οι εκπαιδευτικοί των τριών τμημάτων της Δ΄ τάξης. 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προγράμματος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buNone/>
            </a:pPr>
            <a:r>
              <a:rPr lang="el-GR" sz="1800" dirty="0" smtClean="0"/>
              <a:t>Γνωστικοί στόχοι:</a:t>
            </a:r>
          </a:p>
          <a:p>
            <a:pPr lvl="0" algn="just">
              <a:buNone/>
            </a:pPr>
            <a:endParaRPr lang="el-GR" sz="900" dirty="0" smtClean="0"/>
          </a:p>
          <a:p>
            <a:pPr lvl="0" algn="just"/>
            <a:r>
              <a:rPr lang="el-GR" sz="1800" dirty="0" smtClean="0"/>
              <a:t>Να γνωρίσουν τους Κανόνες Οδικής Κυκλοφορίας και να κατανοήσουν την αναγκαιότητα τήρησής τους.</a:t>
            </a:r>
          </a:p>
          <a:p>
            <a:pPr lvl="0" algn="just"/>
            <a:r>
              <a:rPr lang="el-GR" sz="1800" dirty="0" smtClean="0"/>
              <a:t>Να αποκτήσουν σωστές συμπεριφορές ως πεζοί, ποδηλάτες και ως αυριανοί οδηγοί.</a:t>
            </a:r>
          </a:p>
          <a:p>
            <a:pPr lvl="0" algn="just"/>
            <a:r>
              <a:rPr lang="el-GR" sz="1800" dirty="0" smtClean="0"/>
              <a:t>Να συνειδητοποιήσουν τη συχνότητα και τη σοβαρότητα των τροχαίων ατυχημάτων και να αναπτύξουν δράσεις πρόληψής τους.</a:t>
            </a:r>
          </a:p>
          <a:p>
            <a:pPr lvl="0" algn="just"/>
            <a:r>
              <a:rPr lang="el-GR" sz="1800" dirty="0" smtClean="0"/>
              <a:t>Να ερευνήσουν και να εντοπίσουν τους πιθανούς κινδύνους που παρουσιάζονται στη διαδρομή από το σπίτι στο σχολείο και να μάθουν πώς  να τους αποφεύγουν.</a:t>
            </a:r>
          </a:p>
          <a:p>
            <a:pPr lvl="0" algn="just">
              <a:buNone/>
            </a:pPr>
            <a:endParaRPr lang="el-GR" sz="1800" dirty="0" smtClean="0"/>
          </a:p>
          <a:p>
            <a:pPr lvl="0" algn="just">
              <a:buNone/>
            </a:pPr>
            <a:r>
              <a:rPr lang="el-GR" sz="1800" dirty="0" smtClean="0"/>
              <a:t>Άλλοι στόχοι:</a:t>
            </a:r>
          </a:p>
          <a:p>
            <a:pPr lvl="0" algn="just">
              <a:buNone/>
            </a:pPr>
            <a:endParaRPr lang="el-GR" sz="900" dirty="0" smtClean="0"/>
          </a:p>
          <a:p>
            <a:pPr algn="just"/>
            <a:r>
              <a:rPr lang="el-GR" sz="1800" dirty="0" smtClean="0"/>
              <a:t>Ανάπτυξη καλλιτεχνικής δημιουργίας.</a:t>
            </a:r>
          </a:p>
          <a:p>
            <a:pPr lvl="0" algn="just"/>
            <a:r>
              <a:rPr lang="el-GR" sz="1800" dirty="0" smtClean="0"/>
              <a:t>Να καλλιεργήσουν τις δεξιότητες  της κριτικής σκέψης, της επικοινωνίας, της συνεργασίας,  της δημιουργικότητας, της </a:t>
            </a:r>
            <a:r>
              <a:rPr lang="el-GR" sz="1800" dirty="0" err="1" smtClean="0"/>
              <a:t>ενσυναίσθησης</a:t>
            </a:r>
            <a:r>
              <a:rPr lang="el-GR" sz="1800" dirty="0" smtClean="0"/>
              <a:t>, της πρωτοβουλίας, της υπευθυνότητας, του </a:t>
            </a:r>
            <a:r>
              <a:rPr lang="el-GR" sz="1800" dirty="0" err="1" smtClean="0"/>
              <a:t>αναστοχασμού</a:t>
            </a:r>
            <a:r>
              <a:rPr lang="el-GR" sz="1800" dirty="0" smtClean="0"/>
              <a:t>.</a:t>
            </a:r>
          </a:p>
          <a:p>
            <a:pPr lvl="0" algn="just"/>
            <a:r>
              <a:rPr lang="el-GR" sz="1800" dirty="0" smtClean="0"/>
              <a:t>Να μάθουν βιωματικά και να ενισχυθεί το θετικό κλίμα της τάξης.</a:t>
            </a:r>
          </a:p>
          <a:p>
            <a:pPr lvl="0" algn="just"/>
            <a:r>
              <a:rPr lang="el-GR" sz="1800" dirty="0" smtClean="0"/>
              <a:t>Να σέβονται τα άτομα με ειδικές ανάγκες. Να αποκτήσουν θετική στάση απέναντι στα άτομα με κινητικές δυσκολίες.</a:t>
            </a:r>
          </a:p>
          <a:p>
            <a:pPr algn="just"/>
            <a:endParaRPr lang="el-GR" sz="1800" dirty="0" smtClean="0"/>
          </a:p>
          <a:p>
            <a:pPr algn="just"/>
            <a:endParaRPr lang="el-GR" sz="1800" dirty="0" smtClean="0"/>
          </a:p>
          <a:p>
            <a:pPr algn="just"/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9 - Θέση περιεχομένου" descr="20211201_121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861048"/>
            <a:ext cx="4224468" cy="2376264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Μέθοδος εργασίας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03920" cy="4896544"/>
          </a:xfrm>
        </p:spPr>
        <p:txBody>
          <a:bodyPr/>
          <a:lstStyle/>
          <a:p>
            <a:pPr algn="just"/>
            <a:r>
              <a:rPr lang="el-GR" sz="1800" dirty="0" smtClean="0"/>
              <a:t>Τα παιδιά χωρίστηκαν σε ομάδες, όρισαν έναν συντονιστή που άλλαζε κάθε δύο μήνες και πραγματοποιούσαν συνεργατικές δράσεις. Τα παιδιά «βάφτισαν» τις ομάδες τους. </a:t>
            </a:r>
          </a:p>
          <a:p>
            <a:pPr algn="just"/>
            <a:r>
              <a:rPr lang="el-GR" sz="1800" dirty="0" smtClean="0"/>
              <a:t>Οι δράσεις των ομάδων προβάλλονταν στην τάξη και κατόπιν είτε αναρτιόνταν στον πίνακα ανακοινώσεων της τάξης είτε αποθηκεύονταν στον φάκελο της κάθε ομάδας. </a:t>
            </a:r>
          </a:p>
          <a:p>
            <a:pPr algn="just"/>
            <a:r>
              <a:rPr lang="el-GR" sz="1800" dirty="0" smtClean="0"/>
              <a:t>Κάποιες δράσεις δημοσιεύτηκαν και στην εφημερίδα του σχολείου. </a:t>
            </a:r>
          </a:p>
          <a:p>
            <a:endParaRPr lang="el-GR" dirty="0" smtClean="0"/>
          </a:p>
          <a:p>
            <a:endParaRPr lang="el-GR" sz="2400" dirty="0"/>
          </a:p>
        </p:txBody>
      </p:sp>
      <p:pic>
        <p:nvPicPr>
          <p:cNvPr id="5" name="7 - Θέση περιεχομένου" descr="20211201_1213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89040"/>
            <a:ext cx="4320479" cy="24302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Δράσεις που υλοποιήθηκαν</a:t>
            </a:r>
            <a:endParaRPr lang="el-GR" dirty="0"/>
          </a:p>
        </p:txBody>
      </p:sp>
      <p:pic>
        <p:nvPicPr>
          <p:cNvPr id="4" name="3 - Θέση περιεχομένου" descr="maxresdefault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89744" y="1527175"/>
            <a:ext cx="8128000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Θεωρητική προσέγγιση και έρευνα μέσα στην τάξη με τη βοήθεια του Η/Υ</a:t>
            </a:r>
            <a:endParaRPr lang="el-GR" dirty="0"/>
          </a:p>
        </p:txBody>
      </p:sp>
      <p:pic>
        <p:nvPicPr>
          <p:cNvPr id="4" name="3 - Θέση περιεχομένου" descr="AJRG4r9eKsv7x29w5zOL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885134" cy="244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- TextBox"/>
          <p:cNvSpPr txBox="1"/>
          <p:nvPr/>
        </p:nvSpPr>
        <p:spPr>
          <a:xfrm>
            <a:off x="1763688" y="4293096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dirty="0" smtClean="0">
                <a:latin typeface="Century Schoolbook" pitchFamily="18" charset="0"/>
              </a:rPr>
              <a:t>Εισαγωγή στο θέμα μέσω εικόνων και σχετικών βίντεο. Ανακάλυψη της προϋπάρχουσας γνώσης των μαθητών και ανακάλυψη της νέας γνώσης μέσω έρευνας ερωτήσεων, διάλογο ή μέσω  Η/Υ . </a:t>
            </a:r>
            <a:endParaRPr lang="el-GR" sz="2000" dirty="0">
              <a:latin typeface="Century Schoolbook" pitchFamily="18" charset="0"/>
            </a:endParaRPr>
          </a:p>
        </p:txBody>
      </p:sp>
      <p:pic>
        <p:nvPicPr>
          <p:cNvPr id="7" name="6 - Εικόνα" descr="troxaia-atyxhmata-640x380-1-272x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204864"/>
            <a:ext cx="3734203" cy="19220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Επίσκεψη στο σχολείο εκπροσώπου από τον ποδηλατικό Σύλλογο Χίου</a:t>
            </a:r>
            <a:endParaRPr lang="el-GR" dirty="0"/>
          </a:p>
        </p:txBody>
      </p:sp>
      <p:pic>
        <p:nvPicPr>
          <p:cNvPr id="8" name="7 - Θέση περιεχομένου" descr="20211125_09264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4586312" cy="2579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- Εικόνα" descr="20211125_0934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861048"/>
            <a:ext cx="4536504" cy="245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Τοποθέτηση θέσεων για ποδήλατα από τον ποδηλατικό σύλλογο Χίου</a:t>
            </a:r>
            <a:endParaRPr lang="el-GR" dirty="0"/>
          </a:p>
        </p:txBody>
      </p:sp>
      <p:pic>
        <p:nvPicPr>
          <p:cNvPr id="4" name="3 - Θέση περιεχομένου" descr="288798516_1366774247066986_2073984824653728569_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94482" y="1527175"/>
            <a:ext cx="7118523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Ζωγραφίσαμε τα σήματα κυκλοφορίας</a:t>
            </a:r>
            <a:endParaRPr lang="el-GR" dirty="0"/>
          </a:p>
        </p:txBody>
      </p:sp>
      <p:pic>
        <p:nvPicPr>
          <p:cNvPr id="6" name="5 - Θέση περιεχομένου" descr="20211221_09175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3433"/>
          <a:stretch>
            <a:fillRect/>
          </a:stretch>
        </p:blipFill>
        <p:spPr>
          <a:xfrm>
            <a:off x="683568" y="1628800"/>
            <a:ext cx="7848781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ημοτικός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ημοτικός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94</TotalTime>
  <Words>510</Words>
  <Application>Microsoft Office PowerPoint</Application>
  <PresentationFormat>Προβολή στην οθόνη (4:3)</PresentationFormat>
  <Paragraphs>89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Δημοτικός</vt:lpstr>
      <vt:lpstr>Θεματολογία:  Κυκλοφοριακή Αγωγή</vt:lpstr>
      <vt:lpstr>ΕΙΣΑΓΩΓΙΚΑ</vt:lpstr>
      <vt:lpstr>Στόχοι προγράμματος</vt:lpstr>
      <vt:lpstr>Μέθοδος εργασίας</vt:lpstr>
      <vt:lpstr>Δράσεις που υλοποιήθηκαν</vt:lpstr>
      <vt:lpstr>Θεωρητική προσέγγιση και έρευνα μέσα στην τάξη με τη βοήθεια του Η/Υ</vt:lpstr>
      <vt:lpstr>Επίσκεψη στο σχολείο εκπροσώπου από τον ποδηλατικό Σύλλογο Χίου</vt:lpstr>
      <vt:lpstr>Τοποθέτηση θέσεων για ποδήλατα από τον ποδηλατικό σύλλογο Χίου</vt:lpstr>
      <vt:lpstr>Ζωγραφίσαμε τα σήματα κυκλοφορίας</vt:lpstr>
      <vt:lpstr>Συνάντηση με τον τροχονόμο...</vt:lpstr>
      <vt:lpstr>Ο ποδηλάτης </vt:lpstr>
      <vt:lpstr>Συζήτηση στην τάξη για τα τροχαία ατυχήματα. Αναζήτηση από τους μαθητές πιθανών αιτιών. </vt:lpstr>
      <vt:lpstr>Πλοήγηση σε υλικό από ιστοσελίδες  και συζήτηση</vt:lpstr>
      <vt:lpstr>Ποίημα«ποδηλάτισσα»</vt:lpstr>
      <vt:lpstr>Κατασκευή επιτραπέζιου παιχνιδιού με θέμα την κυκλοφοριακή αγωγή</vt:lpstr>
      <vt:lpstr>Ζωγραφιά και slogan στον τοίχο του σχολείου</vt:lpstr>
      <vt:lpstr>Σεβασμός στο δικαίωμα του «άλλου» </vt:lpstr>
      <vt:lpstr>Καλό Καλοκαίρι και...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Θεματολογία:  Κυκλοφοριακή Αγωγή</dc:title>
  <dc:creator>manos tsagkatos</dc:creator>
  <cp:lastModifiedBy>manos tsagkatos</cp:lastModifiedBy>
  <cp:revision>25</cp:revision>
  <dcterms:created xsi:type="dcterms:W3CDTF">2022-06-18T13:39:41Z</dcterms:created>
  <dcterms:modified xsi:type="dcterms:W3CDTF">2022-06-19T12:31:53Z</dcterms:modified>
</cp:coreProperties>
</file>