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654"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e5daee2b9e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e5daee2b9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e5daee2b9e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e5daee2b9e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e5daee2b9e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e5daee2b9e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e5daee2b9e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e5daee2b9e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e5daee2b9e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e5daee2b9e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e5daee2b9e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e5daee2b9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e5daee2b9e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e5daee2b9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e5daee2b9e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e5daee2b9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e5daee2b9e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e5daee2b9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e5daee2b9e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e5daee2b9e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e5daee2b9e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e5daee2b9e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e5daee2b9e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e5daee2b9e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e5daee2b9e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e5daee2b9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2139250"/>
            <a:ext cx="8183700" cy="216900"/>
          </a:xfrm>
          <a:prstGeom prst="rect">
            <a:avLst/>
          </a:prstGeom>
        </p:spPr>
        <p:txBody>
          <a:bodyPr spcFirstLastPara="1" wrap="square" lIns="91425" tIns="91425" rIns="91425" bIns="91425" anchor="b" anchorCtr="0">
            <a:normAutofit fontScale="90000"/>
          </a:bodyPr>
          <a:lstStyle/>
          <a:p>
            <a:pPr marL="0" lvl="0" indent="0" algn="ctr" rtl="0">
              <a:lnSpc>
                <a:spcPct val="115000"/>
              </a:lnSpc>
              <a:spcBef>
                <a:spcPts val="1200"/>
              </a:spcBef>
              <a:spcAft>
                <a:spcPts val="0"/>
              </a:spcAft>
              <a:buClr>
                <a:schemeClr val="dk1"/>
              </a:buClr>
              <a:buSzPct val="39285"/>
              <a:buFont typeface="Arial"/>
              <a:buNone/>
            </a:pPr>
            <a:r>
              <a:rPr lang="el" sz="2800" b="1"/>
              <a:t>ΠΟΛΥΓΛΩΣΣΟ KAMISHIBAI 2023-‘24</a:t>
            </a:r>
            <a:endParaRPr sz="2800" b="1"/>
          </a:p>
          <a:p>
            <a:pPr marL="0" lvl="0" indent="0" algn="ctr" rtl="0">
              <a:lnSpc>
                <a:spcPct val="115000"/>
              </a:lnSpc>
              <a:spcBef>
                <a:spcPts val="1200"/>
              </a:spcBef>
              <a:spcAft>
                <a:spcPts val="0"/>
              </a:spcAft>
              <a:buClr>
                <a:schemeClr val="dk1"/>
              </a:buClr>
              <a:buSzPct val="42672"/>
              <a:buFont typeface="Arial"/>
              <a:buNone/>
            </a:pPr>
            <a:r>
              <a:rPr lang="el" sz="2577" b="1" i="1"/>
              <a:t>Κάτι χάνεις, κάτι βρίσκεις!</a:t>
            </a:r>
            <a:r>
              <a:rPr lang="el" sz="2800" b="1"/>
              <a:t> </a:t>
            </a:r>
            <a:endParaRPr sz="2800" b="1"/>
          </a:p>
          <a:p>
            <a:pPr marL="0" lvl="0" indent="0" algn="ctr" rtl="0">
              <a:spcBef>
                <a:spcPts val="1200"/>
              </a:spcBef>
              <a:spcAft>
                <a:spcPts val="0"/>
              </a:spcAft>
              <a:buNone/>
            </a:pPr>
            <a:endParaRPr sz="5800"/>
          </a:p>
        </p:txBody>
      </p:sp>
      <p:sp>
        <p:nvSpPr>
          <p:cNvPr id="55" name="Google Shape;55;p13"/>
          <p:cNvSpPr txBox="1">
            <a:spLocks noGrp="1"/>
          </p:cNvSpPr>
          <p:nvPr>
            <p:ph type="subTitle" idx="1"/>
          </p:nvPr>
        </p:nvSpPr>
        <p:spPr>
          <a:xfrm>
            <a:off x="6067800" y="1634800"/>
            <a:ext cx="3076200" cy="3441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l" sz="1900" b="1">
                <a:solidFill>
                  <a:schemeClr val="dk1"/>
                </a:solidFill>
              </a:rPr>
              <a:t>             Σχολείο:  </a:t>
            </a:r>
            <a:endParaRPr sz="19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l" sz="1800">
                <a:solidFill>
                  <a:schemeClr val="dk1"/>
                </a:solidFill>
              </a:rPr>
              <a:t> </a:t>
            </a:r>
            <a:r>
              <a:rPr lang="el" sz="1600" b="1">
                <a:solidFill>
                  <a:schemeClr val="dk1"/>
                </a:solidFill>
              </a:rPr>
              <a:t>7ο Δημοτικό Σχολείο Χίου</a:t>
            </a:r>
            <a:endParaRPr sz="16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l" sz="1600" b="1">
                <a:solidFill>
                  <a:schemeClr val="dk1"/>
                </a:solidFill>
              </a:rPr>
              <a:t>     «Γιώργης Κρόκος»</a:t>
            </a:r>
            <a:endParaRPr sz="1600" b="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600" b="1">
              <a:solidFill>
                <a:schemeClr val="dk1"/>
              </a:solidFill>
            </a:endParaRPr>
          </a:p>
          <a:p>
            <a:pPr marL="0" lvl="0" indent="0" algn="l" rtl="0">
              <a:lnSpc>
                <a:spcPct val="150000"/>
              </a:lnSpc>
              <a:spcBef>
                <a:spcPts val="0"/>
              </a:spcBef>
              <a:spcAft>
                <a:spcPts val="0"/>
              </a:spcAft>
              <a:buNone/>
            </a:pPr>
            <a:r>
              <a:rPr lang="el" sz="1800" b="1">
                <a:solidFill>
                  <a:schemeClr val="dk1"/>
                </a:solidFill>
              </a:rPr>
              <a:t>Κατηγορία: 9-12</a:t>
            </a:r>
            <a:endParaRPr sz="1800" b="1">
              <a:solidFill>
                <a:schemeClr val="dk1"/>
              </a:solidFill>
            </a:endParaRPr>
          </a:p>
          <a:p>
            <a:pPr marL="0" lvl="0" indent="0" algn="l" rtl="0">
              <a:lnSpc>
                <a:spcPct val="100000"/>
              </a:lnSpc>
              <a:spcBef>
                <a:spcPts val="0"/>
              </a:spcBef>
              <a:spcAft>
                <a:spcPts val="0"/>
              </a:spcAft>
              <a:buNone/>
            </a:pPr>
            <a:r>
              <a:rPr lang="el" sz="1800" b="1">
                <a:solidFill>
                  <a:schemeClr val="dk1"/>
                </a:solidFill>
              </a:rPr>
              <a:t>Μαθητές: ΣΤ1</a:t>
            </a:r>
            <a:endParaRPr sz="1800" b="1">
              <a:solidFill>
                <a:schemeClr val="dk1"/>
              </a:solidFill>
            </a:endParaRPr>
          </a:p>
          <a:p>
            <a:pPr marL="0" lvl="0" indent="0" algn="l" rtl="0">
              <a:lnSpc>
                <a:spcPct val="100000"/>
              </a:lnSpc>
              <a:spcBef>
                <a:spcPts val="0"/>
              </a:spcBef>
              <a:spcAft>
                <a:spcPts val="0"/>
              </a:spcAft>
              <a:buNone/>
            </a:pPr>
            <a:endParaRPr sz="1800" b="1">
              <a:solidFill>
                <a:schemeClr val="dk1"/>
              </a:solidFill>
            </a:endParaRPr>
          </a:p>
          <a:p>
            <a:pPr marL="0" lvl="0" indent="0" algn="l" rtl="0">
              <a:lnSpc>
                <a:spcPct val="100000"/>
              </a:lnSpc>
              <a:spcBef>
                <a:spcPts val="0"/>
              </a:spcBef>
              <a:spcAft>
                <a:spcPts val="0"/>
              </a:spcAft>
              <a:buNone/>
            </a:pPr>
            <a:r>
              <a:rPr lang="el" sz="1900" b="1">
                <a:solidFill>
                  <a:schemeClr val="dk1"/>
                </a:solidFill>
              </a:rPr>
              <a:t>Εκπαιδευτικοί : </a:t>
            </a:r>
            <a:endParaRPr sz="1900" b="1">
              <a:solidFill>
                <a:schemeClr val="dk1"/>
              </a:solidFill>
            </a:endParaRPr>
          </a:p>
          <a:p>
            <a:pPr marL="0" lvl="0" indent="0" algn="l" rtl="0">
              <a:lnSpc>
                <a:spcPct val="100000"/>
              </a:lnSpc>
              <a:spcBef>
                <a:spcPts val="0"/>
              </a:spcBef>
              <a:spcAft>
                <a:spcPts val="0"/>
              </a:spcAft>
              <a:buNone/>
            </a:pPr>
            <a:r>
              <a:rPr lang="el" sz="1800" b="1">
                <a:solidFill>
                  <a:schemeClr val="dk1"/>
                </a:solidFill>
              </a:rPr>
              <a:t> Μαρία Βλάση ΠΕ06, Καλλιόπη Σαχτούρη ΠΕ05,</a:t>
            </a:r>
            <a:endParaRPr sz="1800" b="1">
              <a:solidFill>
                <a:schemeClr val="dk1"/>
              </a:solidFill>
            </a:endParaRPr>
          </a:p>
          <a:p>
            <a:pPr marL="0" lvl="0" indent="0" algn="l" rtl="0">
              <a:lnSpc>
                <a:spcPct val="100000"/>
              </a:lnSpc>
              <a:spcBef>
                <a:spcPts val="100"/>
              </a:spcBef>
              <a:spcAft>
                <a:spcPts val="0"/>
              </a:spcAft>
              <a:buNone/>
            </a:pPr>
            <a:r>
              <a:rPr lang="el" sz="1800" b="1">
                <a:solidFill>
                  <a:schemeClr val="dk1"/>
                </a:solidFill>
              </a:rPr>
              <a:t> Μαρία Καβαλιέρη ΠΕ 08  </a:t>
            </a:r>
            <a:endParaRPr sz="1800" b="1">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l" b="1">
                <a:solidFill>
                  <a:schemeClr val="dk1"/>
                </a:solidFill>
              </a:rPr>
              <a:t> </a:t>
            </a:r>
            <a:endParaRPr b="1">
              <a:solidFill>
                <a:schemeClr val="dk1"/>
              </a:solidFill>
            </a:endParaRPr>
          </a:p>
        </p:txBody>
      </p:sp>
      <p:sp>
        <p:nvSpPr>
          <p:cNvPr id="56" name="Google Shape;56;p13"/>
          <p:cNvSpPr txBox="1"/>
          <p:nvPr/>
        </p:nvSpPr>
        <p:spPr>
          <a:xfrm>
            <a:off x="10212050" y="1634800"/>
            <a:ext cx="6384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endParaRPr>
          </a:p>
        </p:txBody>
      </p:sp>
      <p:pic>
        <p:nvPicPr>
          <p:cNvPr id="57" name="Google Shape;57;p13"/>
          <p:cNvPicPr preferRelativeResize="0"/>
          <p:nvPr/>
        </p:nvPicPr>
        <p:blipFill>
          <a:blip r:embed="rId4">
            <a:alphaModFix/>
          </a:blip>
          <a:stretch>
            <a:fillRect/>
          </a:stretch>
        </p:blipFill>
        <p:spPr>
          <a:xfrm rot="-828720">
            <a:off x="311700" y="567650"/>
            <a:ext cx="1190625" cy="1682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6B8AF"/>
        </a:solidFill>
        <a:effectLst/>
      </p:bgPr>
    </p:bg>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l" sz="2320"/>
              <a:t>Παρουσίαση καλής πρακτικής.</a:t>
            </a:r>
            <a:endParaRPr sz="2320"/>
          </a:p>
        </p:txBody>
      </p:sp>
      <p:sp>
        <p:nvSpPr>
          <p:cNvPr id="111" name="Google Shape;111;p22"/>
          <p:cNvSpPr txBox="1">
            <a:spLocks noGrp="1"/>
          </p:cNvSpPr>
          <p:nvPr>
            <p:ph type="body" idx="1"/>
          </p:nvPr>
        </p:nvSpPr>
        <p:spPr>
          <a:xfrm>
            <a:off x="210550" y="918600"/>
            <a:ext cx="8520600" cy="42249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l" sz="7200" b="1">
                <a:solidFill>
                  <a:schemeClr val="dk1"/>
                </a:solidFill>
              </a:rPr>
              <a:t>2)  </a:t>
            </a:r>
            <a:r>
              <a:rPr lang="el" sz="7200" b="1" u="sng">
                <a:solidFill>
                  <a:schemeClr val="dk1"/>
                </a:solidFill>
              </a:rPr>
              <a:t>Εικονογράφηση ιστορίας:</a:t>
            </a:r>
            <a:r>
              <a:rPr lang="el" sz="7200">
                <a:solidFill>
                  <a:schemeClr val="dk1"/>
                </a:solidFill>
              </a:rPr>
              <a:t> Δημιουργία εξωφύλλου και άλλων 12 καρτέλων.</a:t>
            </a:r>
            <a:endParaRPr sz="7200">
              <a:solidFill>
                <a:schemeClr val="dk1"/>
              </a:solidFill>
            </a:endParaRPr>
          </a:p>
          <a:p>
            <a:pPr marL="457200" lvl="0" indent="-342900" algn="l" rtl="0">
              <a:spcBef>
                <a:spcPts val="1200"/>
              </a:spcBef>
              <a:spcAft>
                <a:spcPts val="0"/>
              </a:spcAft>
              <a:buClr>
                <a:schemeClr val="dk1"/>
              </a:buClr>
              <a:buSzPct val="100000"/>
              <a:buChar char="●"/>
            </a:pPr>
            <a:r>
              <a:rPr lang="el" sz="7200">
                <a:solidFill>
                  <a:schemeClr val="dk1"/>
                </a:solidFill>
              </a:rPr>
              <a:t>Εξοικείωση με τις βασικές αρχές  κόμικς και παραγωγής storyboard.</a:t>
            </a:r>
            <a:endParaRPr sz="7200">
              <a:solidFill>
                <a:schemeClr val="dk1"/>
              </a:solidFill>
            </a:endParaRPr>
          </a:p>
          <a:p>
            <a:pPr marL="457200" lvl="0" indent="-342900" algn="l" rtl="0">
              <a:spcBef>
                <a:spcPts val="0"/>
              </a:spcBef>
              <a:spcAft>
                <a:spcPts val="0"/>
              </a:spcAft>
              <a:buClr>
                <a:schemeClr val="dk1"/>
              </a:buClr>
              <a:buSzPct val="100000"/>
              <a:buChar char="●"/>
            </a:pPr>
            <a:r>
              <a:rPr lang="el" sz="7200">
                <a:solidFill>
                  <a:schemeClr val="dk1"/>
                </a:solidFill>
              </a:rPr>
              <a:t>Δημιουργική αξιοποίηση Η/Υ και συνδυασμός διαφόρων τεχνικών όπως το collage</a:t>
            </a:r>
            <a:endParaRPr sz="7200">
              <a:solidFill>
                <a:schemeClr val="dk1"/>
              </a:solidFill>
            </a:endParaRPr>
          </a:p>
          <a:p>
            <a:pPr marL="457200" lvl="0" indent="-342900" algn="l" rtl="0">
              <a:spcBef>
                <a:spcPts val="0"/>
              </a:spcBef>
              <a:spcAft>
                <a:spcPts val="0"/>
              </a:spcAft>
              <a:buClr>
                <a:schemeClr val="dk1"/>
              </a:buClr>
              <a:buSzPct val="100000"/>
              <a:buChar char="●"/>
            </a:pPr>
            <a:r>
              <a:rPr lang="el" sz="7200">
                <a:solidFill>
                  <a:schemeClr val="dk1"/>
                </a:solidFill>
              </a:rPr>
              <a:t>Διεύρυνση σχεδιαστικών ικανοτήτων και ενδυνάμωση σύνθεσης</a:t>
            </a:r>
            <a:endParaRPr sz="7200">
              <a:solidFill>
                <a:schemeClr val="dk1"/>
              </a:solidFill>
            </a:endParaRPr>
          </a:p>
          <a:p>
            <a:pPr marL="457200" lvl="0" indent="-342900" algn="l" rtl="0">
              <a:spcBef>
                <a:spcPts val="0"/>
              </a:spcBef>
              <a:spcAft>
                <a:spcPts val="0"/>
              </a:spcAft>
              <a:buClr>
                <a:schemeClr val="dk1"/>
              </a:buClr>
              <a:buSzPct val="100000"/>
              <a:buChar char="●"/>
            </a:pPr>
            <a:r>
              <a:rPr lang="el" sz="7200">
                <a:solidFill>
                  <a:schemeClr val="dk1"/>
                </a:solidFill>
              </a:rPr>
              <a:t>Ελευθερία έκφρασης</a:t>
            </a:r>
            <a:endParaRPr sz="7200">
              <a:solidFill>
                <a:schemeClr val="dk1"/>
              </a:solidFill>
            </a:endParaRPr>
          </a:p>
          <a:p>
            <a:pPr marL="457200" lvl="0" indent="-342900" algn="l" rtl="0">
              <a:spcBef>
                <a:spcPts val="0"/>
              </a:spcBef>
              <a:spcAft>
                <a:spcPts val="0"/>
              </a:spcAft>
              <a:buClr>
                <a:schemeClr val="dk1"/>
              </a:buClr>
              <a:buSzPct val="100000"/>
              <a:buChar char="●"/>
            </a:pPr>
            <a:r>
              <a:rPr lang="el" sz="7200">
                <a:solidFill>
                  <a:schemeClr val="dk1"/>
                </a:solidFill>
              </a:rPr>
              <a:t>Ενίσχυση της δημιουργικής σκέψης</a:t>
            </a:r>
            <a:endParaRPr sz="7200">
              <a:solidFill>
                <a:schemeClr val="dk1"/>
              </a:solidFill>
            </a:endParaRPr>
          </a:p>
          <a:p>
            <a:pPr marL="457200" lvl="0" indent="-342900" algn="l" rtl="0">
              <a:spcBef>
                <a:spcPts val="0"/>
              </a:spcBef>
              <a:spcAft>
                <a:spcPts val="0"/>
              </a:spcAft>
              <a:buClr>
                <a:schemeClr val="dk1"/>
              </a:buClr>
              <a:buSzPct val="100000"/>
              <a:buChar char="●"/>
            </a:pPr>
            <a:r>
              <a:rPr lang="el" sz="7200">
                <a:solidFill>
                  <a:schemeClr val="dk1"/>
                </a:solidFill>
              </a:rPr>
              <a:t>Ενδυνάμωση της πολυτροπικής μάθησης και της συνεργασίας σε ομάδες</a:t>
            </a:r>
            <a:endParaRPr sz="7200">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0"/>
              </a:spcAft>
              <a:buNone/>
            </a:pPr>
            <a:r>
              <a:rPr lang="el">
                <a:solidFill>
                  <a:srgbClr val="FF0000"/>
                </a:solidFill>
              </a:rPr>
              <a:t>  </a:t>
            </a:r>
            <a:endParaRPr>
              <a:solidFill>
                <a:schemeClr val="dk1"/>
              </a:solidFill>
            </a:endParaRPr>
          </a:p>
          <a:p>
            <a:pPr marL="0" lvl="0" indent="0" algn="l" rtl="0">
              <a:spcBef>
                <a:spcPts val="1200"/>
              </a:spcBef>
              <a:spcAft>
                <a:spcPts val="0"/>
              </a:spcAft>
              <a:buNone/>
            </a:pPr>
            <a:r>
              <a:rPr lang="el" sz="7400" b="1">
                <a:solidFill>
                  <a:schemeClr val="dk1"/>
                </a:solidFill>
              </a:rPr>
              <a:t>3) </a:t>
            </a:r>
            <a:r>
              <a:rPr lang="el" sz="7400" b="1" u="sng">
                <a:solidFill>
                  <a:schemeClr val="dk1"/>
                </a:solidFill>
              </a:rPr>
              <a:t>Παραστάσεις.</a:t>
            </a:r>
            <a:endParaRPr sz="7400" b="1" u="sng">
              <a:solidFill>
                <a:schemeClr val="dk1"/>
              </a:solidFill>
            </a:endParaRPr>
          </a:p>
          <a:p>
            <a:pPr marL="457200" lvl="0" indent="-346075" algn="l" rtl="0">
              <a:spcBef>
                <a:spcPts val="1200"/>
              </a:spcBef>
              <a:spcAft>
                <a:spcPts val="0"/>
              </a:spcAft>
              <a:buClr>
                <a:schemeClr val="dk1"/>
              </a:buClr>
              <a:buSzPct val="100000"/>
              <a:buChar char="●"/>
            </a:pPr>
            <a:r>
              <a:rPr lang="el" sz="7400">
                <a:solidFill>
                  <a:schemeClr val="dk1"/>
                </a:solidFill>
              </a:rPr>
              <a:t>Πρόβες για την παρουσίαση του Kamishibai σε άλλες τάξεις.</a:t>
            </a:r>
            <a:endParaRPr sz="7400">
              <a:solidFill>
                <a:schemeClr val="dk1"/>
              </a:solidFill>
            </a:endParaRPr>
          </a:p>
          <a:p>
            <a:pPr marL="457200" lvl="0" indent="-346075" algn="l" rtl="0">
              <a:spcBef>
                <a:spcPts val="0"/>
              </a:spcBef>
              <a:spcAft>
                <a:spcPts val="0"/>
              </a:spcAft>
              <a:buClr>
                <a:schemeClr val="dk1"/>
              </a:buClr>
              <a:buSzPct val="100000"/>
              <a:buChar char="●"/>
            </a:pPr>
            <a:r>
              <a:rPr lang="el" sz="7400">
                <a:solidFill>
                  <a:schemeClr val="dk1"/>
                </a:solidFill>
              </a:rPr>
              <a:t>Παραστάσεις μέσα στο σχολικό χώρο.</a:t>
            </a:r>
            <a:endParaRPr sz="7400">
              <a:solidFill>
                <a:schemeClr val="dk1"/>
              </a:solidFill>
            </a:endParaRPr>
          </a:p>
        </p:txBody>
      </p:sp>
      <p:pic>
        <p:nvPicPr>
          <p:cNvPr id="112" name="Google Shape;112;p22"/>
          <p:cNvPicPr preferRelativeResize="0"/>
          <p:nvPr/>
        </p:nvPicPr>
        <p:blipFill>
          <a:blip r:embed="rId3">
            <a:alphaModFix/>
          </a:blip>
          <a:stretch>
            <a:fillRect/>
          </a:stretch>
        </p:blipFill>
        <p:spPr>
          <a:xfrm>
            <a:off x="7030600" y="3297550"/>
            <a:ext cx="2113400" cy="1845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D41"/>
        </a:solidFill>
        <a:effectLst/>
      </p:bgPr>
    </p:bg>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xfrm>
            <a:off x="215050" y="174375"/>
            <a:ext cx="8520600" cy="66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sz="2600"/>
              <a:t>Προστιθέμενη αξία/Επεκτασιμότητα της καλής πρακτικής </a:t>
            </a:r>
            <a:endParaRPr/>
          </a:p>
        </p:txBody>
      </p:sp>
      <p:sp>
        <p:nvSpPr>
          <p:cNvPr id="118" name="Google Shape;118;p23"/>
          <p:cNvSpPr txBox="1">
            <a:spLocks noGrp="1"/>
          </p:cNvSpPr>
          <p:nvPr>
            <p:ph type="body" idx="1"/>
          </p:nvPr>
        </p:nvSpPr>
        <p:spPr>
          <a:xfrm>
            <a:off x="311700" y="1167075"/>
            <a:ext cx="8520600" cy="36381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l"/>
              <a:t>Η ιστορία που δημιούργησαν οι μαθητές αποτυπώθηκε με τρεις διαφορετικούς τρόπους :  </a:t>
            </a:r>
            <a:endParaRPr/>
          </a:p>
          <a:p>
            <a:pPr marL="457200" lvl="0" indent="-342900" algn="l" rtl="0">
              <a:spcBef>
                <a:spcPts val="1200"/>
              </a:spcBef>
              <a:spcAft>
                <a:spcPts val="0"/>
              </a:spcAft>
              <a:buSzPts val="1800"/>
              <a:buAutoNum type="arabicPeriod"/>
            </a:pPr>
            <a:r>
              <a:rPr lang="el"/>
              <a:t>σε κάρτες-εικόνες με κείμενο στο πίσω μέρος, για παράσταση</a:t>
            </a:r>
            <a:endParaRPr/>
          </a:p>
          <a:p>
            <a:pPr marL="457200" lvl="0" indent="-342900" algn="l" rtl="0">
              <a:spcBef>
                <a:spcPts val="0"/>
              </a:spcBef>
              <a:spcAft>
                <a:spcPts val="0"/>
              </a:spcAft>
              <a:buSzPts val="1800"/>
              <a:buAutoNum type="arabicPeriod"/>
            </a:pPr>
            <a:r>
              <a:rPr lang="el"/>
              <a:t>σε ψηφιακή  μορφή, για την υποβολή στον διαγωνισμό</a:t>
            </a:r>
            <a:endParaRPr/>
          </a:p>
          <a:p>
            <a:pPr marL="457200" lvl="0" indent="-342900" algn="l" rtl="0">
              <a:spcBef>
                <a:spcPts val="0"/>
              </a:spcBef>
              <a:spcAft>
                <a:spcPts val="0"/>
              </a:spcAft>
              <a:buSzPts val="1800"/>
              <a:buAutoNum type="arabicPeriod"/>
            </a:pPr>
            <a:r>
              <a:rPr lang="el"/>
              <a:t>σε βιβλίο, ως αναμνηστικό για το σχολείο και τους συμμετέχοντες</a:t>
            </a:r>
            <a:endParaRPr/>
          </a:p>
          <a:p>
            <a:pPr marL="0" lvl="0" indent="0" algn="l" rtl="0">
              <a:spcBef>
                <a:spcPts val="1200"/>
              </a:spcBef>
              <a:spcAft>
                <a:spcPts val="1200"/>
              </a:spcAft>
              <a:buNone/>
            </a:pPr>
            <a:r>
              <a:rPr lang="el"/>
              <a:t>Το έτοιμο Kamishibai μπορεί να χρησιμοποιηθεί στη σχολική τάξη και τις επόμενες χρονιές. Ο εκπαιδευτικός ξένων γλωσσών μπορεί να βασίσει σε αυτό διάφορες δραστηριότητες (από απλή ανάγνωση έως παιχνίδια ρόλων) ή και ολόκληρα εκπαιδευτικά σενάρια, επιλέγοντας αν θα αξιοποιήσει το Kamishibai στην ψηφιακή του μορφή, στην παραδοσιακή του μορφή ή ακόμα κάνοντας και συνδυασμό. Οι δυνατότητες είναι πραγματικά αμέτρητες.</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2F1C5"/>
        </a:solidFill>
        <a:effectLst/>
      </p:bgPr>
    </p:bg>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l" sz="2320"/>
              <a:t>Δημοσιοποίηση της καλής πρακτικής.</a:t>
            </a:r>
            <a:endParaRPr sz="2320"/>
          </a:p>
        </p:txBody>
      </p:sp>
      <p:sp>
        <p:nvSpPr>
          <p:cNvPr id="124" name="Google Shape;124;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40000" lnSpcReduction="20000"/>
          </a:bodyPr>
          <a:lstStyle/>
          <a:p>
            <a:pPr marL="457200" lvl="0" indent="-325575" algn="l" rtl="0">
              <a:spcBef>
                <a:spcPts val="700"/>
              </a:spcBef>
              <a:spcAft>
                <a:spcPts val="0"/>
              </a:spcAft>
              <a:buClr>
                <a:schemeClr val="dk1"/>
              </a:buClr>
              <a:buSzPct val="100000"/>
              <a:buChar char="❖"/>
            </a:pPr>
            <a:r>
              <a:rPr lang="el" sz="3817">
                <a:solidFill>
                  <a:schemeClr val="dk1"/>
                </a:solidFill>
              </a:rPr>
              <a:t>Ανακοινώθηκε προφορικά η διάκριση στο διαγωνισμό στο σύνολο της σχολικής μονάδας από το διευθυντή. </a:t>
            </a:r>
            <a:endParaRPr sz="3817">
              <a:solidFill>
                <a:schemeClr val="dk1"/>
              </a:solidFill>
            </a:endParaRPr>
          </a:p>
          <a:p>
            <a:pPr marL="457200" lvl="0" indent="-325575" algn="l" rtl="0">
              <a:spcBef>
                <a:spcPts val="0"/>
              </a:spcBef>
              <a:spcAft>
                <a:spcPts val="0"/>
              </a:spcAft>
              <a:buClr>
                <a:schemeClr val="dk1"/>
              </a:buClr>
              <a:buSzPct val="100000"/>
              <a:buChar char="❖"/>
            </a:pPr>
            <a:r>
              <a:rPr lang="el" sz="3817">
                <a:solidFill>
                  <a:schemeClr val="dk1"/>
                </a:solidFill>
              </a:rPr>
              <a:t>Διαδικτυακή συνάντηση με το Τμήμα Γαλλικής Γλώσσας και Φιλολογίας του ΑΠΘ και τους συμμετέχοντες όλων των κατηγοριών και βράβευση μαθητών-εκπαιδευτικών </a:t>
            </a:r>
            <a:endParaRPr sz="3817">
              <a:solidFill>
                <a:schemeClr val="dk1"/>
              </a:solidFill>
            </a:endParaRPr>
          </a:p>
          <a:p>
            <a:pPr marL="457200" lvl="0" indent="-325575" algn="l" rtl="0">
              <a:spcBef>
                <a:spcPts val="0"/>
              </a:spcBef>
              <a:spcAft>
                <a:spcPts val="0"/>
              </a:spcAft>
              <a:buClr>
                <a:schemeClr val="dk1"/>
              </a:buClr>
              <a:buSzPct val="100000"/>
              <a:buChar char="❖"/>
            </a:pPr>
            <a:r>
              <a:rPr lang="el" sz="3817">
                <a:solidFill>
                  <a:schemeClr val="dk1"/>
                </a:solidFill>
              </a:rPr>
              <a:t>Ανάρτηση της δράσης στη σχολική εφημερίδα με δελτίο τύπου και φωτογραφίες </a:t>
            </a:r>
            <a:endParaRPr sz="3817">
              <a:solidFill>
                <a:schemeClr val="dk1"/>
              </a:solidFill>
            </a:endParaRPr>
          </a:p>
          <a:p>
            <a:pPr marL="457200" lvl="0" indent="-325575" algn="l" rtl="0">
              <a:spcBef>
                <a:spcPts val="0"/>
              </a:spcBef>
              <a:spcAft>
                <a:spcPts val="0"/>
              </a:spcAft>
              <a:buClr>
                <a:schemeClr val="dk1"/>
              </a:buClr>
              <a:buSzPct val="100000"/>
              <a:buChar char="❖"/>
            </a:pPr>
            <a:r>
              <a:rPr lang="el" sz="3817">
                <a:solidFill>
                  <a:schemeClr val="dk1"/>
                </a:solidFill>
              </a:rPr>
              <a:t>Ανάρτηση της δράσης στην ιστοσελίδα του σχολείου</a:t>
            </a:r>
            <a:endParaRPr sz="3817">
              <a:solidFill>
                <a:schemeClr val="dk1"/>
              </a:solidFill>
            </a:endParaRPr>
          </a:p>
          <a:p>
            <a:pPr marL="457200" lvl="0" indent="-325575" algn="l" rtl="0">
              <a:spcBef>
                <a:spcPts val="0"/>
              </a:spcBef>
              <a:spcAft>
                <a:spcPts val="0"/>
              </a:spcAft>
              <a:buClr>
                <a:schemeClr val="dk1"/>
              </a:buClr>
              <a:buSzPct val="100000"/>
              <a:buChar char="❖"/>
            </a:pPr>
            <a:r>
              <a:rPr lang="el" sz="3817">
                <a:solidFill>
                  <a:schemeClr val="dk1"/>
                </a:solidFill>
              </a:rPr>
              <a:t>Έκθεση των εικαστικών δημιουργιών των μαθητών στο διάδρομο του σχολείου</a:t>
            </a:r>
            <a:endParaRPr sz="3817">
              <a:solidFill>
                <a:schemeClr val="dk1"/>
              </a:solidFill>
            </a:endParaRPr>
          </a:p>
          <a:p>
            <a:pPr marL="0" lvl="0" indent="0" algn="l" rtl="0">
              <a:spcBef>
                <a:spcPts val="700"/>
              </a:spcBef>
              <a:spcAft>
                <a:spcPts val="0"/>
              </a:spcAft>
              <a:buClr>
                <a:schemeClr val="dk1"/>
              </a:buClr>
              <a:buSzPct val="42307"/>
              <a:buFont typeface="Arial"/>
              <a:buNone/>
            </a:pPr>
            <a:endParaRPr sz="2600">
              <a:solidFill>
                <a:schemeClr val="dk1"/>
              </a:solidFill>
            </a:endParaRPr>
          </a:p>
          <a:p>
            <a:pPr marL="0" lvl="0" indent="0" algn="l" rtl="0">
              <a:spcBef>
                <a:spcPts val="0"/>
              </a:spcBef>
              <a:spcAft>
                <a:spcPts val="0"/>
              </a:spcAft>
              <a:buClr>
                <a:schemeClr val="dk1"/>
              </a:buClr>
              <a:buSzPct val="61111"/>
              <a:buFont typeface="Arial"/>
              <a:buNone/>
            </a:pPr>
            <a:endParaRPr>
              <a:solidFill>
                <a:srgbClr val="FF9900"/>
              </a:solidFill>
            </a:endParaRPr>
          </a:p>
          <a:p>
            <a:pPr marL="0" lvl="0" indent="0" algn="l" rtl="0">
              <a:spcBef>
                <a:spcPts val="1200"/>
              </a:spcBef>
              <a:spcAft>
                <a:spcPts val="0"/>
              </a:spcAft>
              <a:buClr>
                <a:schemeClr val="dk1"/>
              </a:buClr>
              <a:buSzPct val="61111"/>
              <a:buFont typeface="Arial"/>
              <a:buNone/>
            </a:pPr>
            <a:endParaRPr>
              <a:solidFill>
                <a:srgbClr val="FF9900"/>
              </a:solidFill>
            </a:endParaRPr>
          </a:p>
          <a:p>
            <a:pPr marL="0" lvl="0" indent="0" algn="l" rtl="0">
              <a:spcBef>
                <a:spcPts val="1200"/>
              </a:spcBef>
              <a:spcAft>
                <a:spcPts val="0"/>
              </a:spcAft>
              <a:buClr>
                <a:schemeClr val="dk1"/>
              </a:buClr>
              <a:buSzPct val="61111"/>
              <a:buFont typeface="Arial"/>
              <a:buNone/>
            </a:pPr>
            <a:endParaRPr>
              <a:solidFill>
                <a:srgbClr val="FF9900"/>
              </a:solidFill>
            </a:endParaRPr>
          </a:p>
          <a:p>
            <a:pPr marL="0" lvl="0" indent="0" algn="l" rtl="0">
              <a:spcBef>
                <a:spcPts val="1200"/>
              </a:spcBef>
              <a:spcAft>
                <a:spcPts val="0"/>
              </a:spcAft>
              <a:buClr>
                <a:schemeClr val="dk1"/>
              </a:buClr>
              <a:buSzPct val="61111"/>
              <a:buFont typeface="Arial"/>
              <a:buNone/>
            </a:pPr>
            <a:endParaRPr>
              <a:solidFill>
                <a:srgbClr val="FF9900"/>
              </a:solidFill>
            </a:endParaRPr>
          </a:p>
          <a:p>
            <a:pPr marL="0" lvl="0" indent="0" algn="l" rtl="0">
              <a:spcBef>
                <a:spcPts val="1200"/>
              </a:spcBef>
              <a:spcAft>
                <a:spcPts val="0"/>
              </a:spcAft>
              <a:buClr>
                <a:schemeClr val="dk1"/>
              </a:buClr>
              <a:buSzPct val="42307"/>
              <a:buFont typeface="Arial"/>
              <a:buNone/>
            </a:pPr>
            <a:endParaRPr sz="2600">
              <a:solidFill>
                <a:schemeClr val="dk1"/>
              </a:solidFill>
            </a:endParaRPr>
          </a:p>
          <a:p>
            <a:pPr marL="0" lvl="0" indent="0" algn="l" rtl="0">
              <a:spcBef>
                <a:spcPts val="0"/>
              </a:spcBef>
              <a:spcAft>
                <a:spcPts val="1200"/>
              </a:spcAft>
              <a:buNone/>
            </a:pPr>
            <a:endParaRPr sz="1400"/>
          </a:p>
        </p:txBody>
      </p:sp>
      <p:pic>
        <p:nvPicPr>
          <p:cNvPr id="125" name="Google Shape;125;p24"/>
          <p:cNvPicPr preferRelativeResize="0"/>
          <p:nvPr/>
        </p:nvPicPr>
        <p:blipFill>
          <a:blip r:embed="rId3">
            <a:alphaModFix/>
          </a:blip>
          <a:stretch>
            <a:fillRect/>
          </a:stretch>
        </p:blipFill>
        <p:spPr>
          <a:xfrm>
            <a:off x="696275" y="2989000"/>
            <a:ext cx="2079901" cy="1579876"/>
          </a:xfrm>
          <a:prstGeom prst="rect">
            <a:avLst/>
          </a:prstGeom>
          <a:noFill/>
          <a:ln>
            <a:noFill/>
          </a:ln>
        </p:spPr>
      </p:pic>
      <p:pic>
        <p:nvPicPr>
          <p:cNvPr id="126" name="Google Shape;126;p24"/>
          <p:cNvPicPr preferRelativeResize="0"/>
          <p:nvPr/>
        </p:nvPicPr>
        <p:blipFill>
          <a:blip r:embed="rId4">
            <a:alphaModFix/>
          </a:blip>
          <a:stretch>
            <a:fillRect/>
          </a:stretch>
        </p:blipFill>
        <p:spPr>
          <a:xfrm>
            <a:off x="6010775" y="3055500"/>
            <a:ext cx="2350048" cy="1638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9D9D9"/>
        </a:solidFill>
        <a:effectLst/>
      </p:bgPr>
    </p:bg>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311700" y="26765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l" sz="2320"/>
              <a:t>Αποτίμηση της καλής πρακτικής.</a:t>
            </a:r>
            <a:endParaRPr sz="2320"/>
          </a:p>
        </p:txBody>
      </p:sp>
      <p:sp>
        <p:nvSpPr>
          <p:cNvPr id="132" name="Google Shape;132;p25"/>
          <p:cNvSpPr txBox="1">
            <a:spLocks noGrp="1"/>
          </p:cNvSpPr>
          <p:nvPr>
            <p:ph type="body" idx="1"/>
          </p:nvPr>
        </p:nvSpPr>
        <p:spPr>
          <a:xfrm>
            <a:off x="311700" y="840350"/>
            <a:ext cx="8520600" cy="3987000"/>
          </a:xfrm>
          <a:prstGeom prst="rect">
            <a:avLst/>
          </a:prstGeom>
        </p:spPr>
        <p:txBody>
          <a:bodyPr spcFirstLastPara="1" wrap="square" lIns="91425" tIns="91425" rIns="91425" bIns="91425" anchor="t" anchorCtr="0">
            <a:normAutofit fontScale="40000" lnSpcReduction="20000"/>
          </a:bodyPr>
          <a:lstStyle/>
          <a:p>
            <a:pPr marL="457200" lvl="0" indent="-327855" algn="l" rtl="0">
              <a:spcBef>
                <a:spcPts val="1200"/>
              </a:spcBef>
              <a:spcAft>
                <a:spcPts val="0"/>
              </a:spcAft>
              <a:buClr>
                <a:schemeClr val="dk1"/>
              </a:buClr>
              <a:buSzPct val="100000"/>
              <a:buChar char="❏"/>
            </a:pPr>
            <a:r>
              <a:rPr lang="el" sz="3907" b="1">
                <a:solidFill>
                  <a:schemeClr val="dk1"/>
                </a:solidFill>
              </a:rPr>
              <a:t>Καινοτόμα στοιχεία : </a:t>
            </a:r>
            <a:r>
              <a:rPr lang="el" sz="3907">
                <a:solidFill>
                  <a:schemeClr val="dk1"/>
                </a:solidFill>
              </a:rPr>
              <a:t>ομαδοσυνεργατικές πρακτικές, αξιοποίηση διαδραστικού χάρτη, ψηφιακά εργαλεία εκφοράς λόγου και ψηφιακά λεξικά, δημιουργικότητα μέσω μιας πρωτόγνωρης τεχνικής για τα ελληνικά δεδομένα</a:t>
            </a:r>
            <a:endParaRPr sz="3907">
              <a:solidFill>
                <a:schemeClr val="dk1"/>
              </a:solidFill>
            </a:endParaRPr>
          </a:p>
          <a:p>
            <a:pPr marL="457200" lvl="0" indent="-327855" algn="l" rtl="0">
              <a:spcBef>
                <a:spcPts val="0"/>
              </a:spcBef>
              <a:spcAft>
                <a:spcPts val="0"/>
              </a:spcAft>
              <a:buClr>
                <a:schemeClr val="dk1"/>
              </a:buClr>
              <a:buSzPct val="100000"/>
              <a:buChar char="❏"/>
            </a:pPr>
            <a:r>
              <a:rPr lang="el" sz="3907" b="1">
                <a:solidFill>
                  <a:schemeClr val="dk1"/>
                </a:solidFill>
              </a:rPr>
              <a:t>Παιδαγωγική αξία : </a:t>
            </a:r>
            <a:r>
              <a:rPr lang="el" sz="3907">
                <a:solidFill>
                  <a:schemeClr val="dk1"/>
                </a:solidFill>
              </a:rPr>
              <a:t>καλλιέργεια συνεργατικότητας, ανάπτυξη διαπολιτισμικής σκέψης, ενεργοποίηση φαντασίας και δημιουργικότητας, ανάδειξη ξεχωριστών κλίσεων και δεξιοτήτων από κάθε μαθητή/-τρια</a:t>
            </a:r>
            <a:endParaRPr sz="3907">
              <a:solidFill>
                <a:schemeClr val="dk1"/>
              </a:solidFill>
            </a:endParaRPr>
          </a:p>
          <a:p>
            <a:pPr marL="457200" lvl="0" indent="-327855" algn="l" rtl="0">
              <a:spcBef>
                <a:spcPts val="0"/>
              </a:spcBef>
              <a:spcAft>
                <a:spcPts val="0"/>
              </a:spcAft>
              <a:buClr>
                <a:schemeClr val="dk1"/>
              </a:buClr>
              <a:buSzPct val="100000"/>
              <a:buChar char="❏"/>
            </a:pPr>
            <a:r>
              <a:rPr lang="el" sz="3907" b="1">
                <a:solidFill>
                  <a:schemeClr val="dk1"/>
                </a:solidFill>
              </a:rPr>
              <a:t>Συμβολή στην παραγωγή εκπαιδευτικού έργου: </a:t>
            </a:r>
            <a:r>
              <a:rPr lang="el" sz="3907">
                <a:solidFill>
                  <a:schemeClr val="dk1"/>
                </a:solidFill>
              </a:rPr>
              <a:t>ανακάλυψη ομοιοτήτων και διαφορών μεταξύ διαφορετικών γλωσσών, εξάσκηση στην κατανόηση και παραγωγή γραπτού και προφορικού λόγου στις δύο διδασκόμενες γλώσσες (αγγλικά, γαλλικά), έκφραση στη μητρική σε συγκεκριμένο είδος λόγου σε αυθεντική συνθήκη (παρουσίαση), γνωριμία και πειραματισμός μέσων και τεχνικών (comics, storyboard, εικονογράφηση, collage)</a:t>
            </a:r>
            <a:endParaRPr sz="3907">
              <a:solidFill>
                <a:schemeClr val="dk1"/>
              </a:solidFill>
            </a:endParaRPr>
          </a:p>
          <a:p>
            <a:pPr marL="457200" lvl="0" indent="-327855" algn="l" rtl="0">
              <a:spcBef>
                <a:spcPts val="0"/>
              </a:spcBef>
              <a:spcAft>
                <a:spcPts val="0"/>
              </a:spcAft>
              <a:buClr>
                <a:schemeClr val="dk1"/>
              </a:buClr>
              <a:buSzPct val="100000"/>
              <a:buChar char="❏"/>
            </a:pPr>
            <a:r>
              <a:rPr lang="el" sz="3907" b="1">
                <a:solidFill>
                  <a:schemeClr val="dk1"/>
                </a:solidFill>
              </a:rPr>
              <a:t>Σχολική καθημερινότητα :</a:t>
            </a:r>
            <a:r>
              <a:rPr lang="el" sz="3907">
                <a:solidFill>
                  <a:schemeClr val="dk1"/>
                </a:solidFill>
              </a:rPr>
              <a:t> προθυμία, υπευθυνότητα και ενδιαφέρον μαθητών και εκπαιδευτικών           βελτίωση σχέσεων μεταξύ όλων των εμπλεκομένων</a:t>
            </a:r>
            <a:endParaRPr sz="3907">
              <a:solidFill>
                <a:schemeClr val="dk1"/>
              </a:solidFill>
            </a:endParaRPr>
          </a:p>
          <a:p>
            <a:pPr marL="457200" lvl="0" indent="-327855" algn="l" rtl="0">
              <a:spcBef>
                <a:spcPts val="0"/>
              </a:spcBef>
              <a:spcAft>
                <a:spcPts val="0"/>
              </a:spcAft>
              <a:buClr>
                <a:schemeClr val="dk1"/>
              </a:buClr>
              <a:buSzPct val="100000"/>
              <a:buChar char="❏"/>
            </a:pPr>
            <a:r>
              <a:rPr lang="el" sz="3907" b="1">
                <a:solidFill>
                  <a:schemeClr val="dk1"/>
                </a:solidFill>
              </a:rPr>
              <a:t>Επαγγελματική ανάπτυξη:</a:t>
            </a:r>
            <a:r>
              <a:rPr lang="el" sz="3907">
                <a:solidFill>
                  <a:schemeClr val="dk1"/>
                </a:solidFill>
              </a:rPr>
              <a:t> εμπλουτισμός εμπειρίας και ενθάρρυνση στην ανάληψη παρόμοιων πρωτοβουλιών, στο συντονισμό μιας ομάδας και στην ομαλή συνεργασία με συναδέλφους και σχολική κοινότητα. </a:t>
            </a:r>
            <a:endParaRPr/>
          </a:p>
        </p:txBody>
      </p:sp>
      <p:sp>
        <p:nvSpPr>
          <p:cNvPr id="133" name="Google Shape;133;p25"/>
          <p:cNvSpPr/>
          <p:nvPr/>
        </p:nvSpPr>
        <p:spPr>
          <a:xfrm>
            <a:off x="2330525" y="3685575"/>
            <a:ext cx="199500" cy="155100"/>
          </a:xfrm>
          <a:prstGeom prst="rightArrow">
            <a:avLst>
              <a:gd name="adj1" fmla="val 50000"/>
              <a:gd name="adj2" fmla="val 12862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E9EE"/>
        </a:solidFill>
        <a:effectLst/>
      </p:bgPr>
    </p:bg>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l" sz="2320"/>
              <a:t>Συμπεράσματα.</a:t>
            </a:r>
            <a:endParaRPr sz="2320"/>
          </a:p>
        </p:txBody>
      </p:sp>
      <p:sp>
        <p:nvSpPr>
          <p:cNvPr id="139" name="Google Shape;139;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l"/>
              <a:t>Μας εξέπληξε η θετική στάση και το μεράκι των μαθητών από την αρχή μέχρι το τέλος της διαδικασίας. </a:t>
            </a:r>
            <a:endParaRPr/>
          </a:p>
          <a:p>
            <a:pPr marL="0" lvl="0" indent="0" algn="l" rtl="0">
              <a:spcBef>
                <a:spcPts val="1200"/>
              </a:spcBef>
              <a:spcAft>
                <a:spcPts val="0"/>
              </a:spcAft>
              <a:buNone/>
            </a:pPr>
            <a:r>
              <a:rPr lang="el"/>
              <a:t>Η επιβράβευση μέσω του βραβείου και της γενικότερης αποδοχής της δράσης τόνωσε την αυτοπεποίθηση μαθητών και εκπαιδευτικών, σε μια εποχή που οι προκλήσεις και οι απαιτήσεις αυξάνονται και για τις δύο κατηγορίες. </a:t>
            </a:r>
            <a:endParaRPr/>
          </a:p>
          <a:p>
            <a:pPr marL="0" lvl="0" indent="0" algn="l" rtl="0">
              <a:spcBef>
                <a:spcPts val="1200"/>
              </a:spcBef>
              <a:spcAft>
                <a:spcPts val="0"/>
              </a:spcAft>
              <a:buNone/>
            </a:pPr>
            <a:r>
              <a:rPr lang="el"/>
              <a:t>Η αλληλεγγύη και η υποστηρικτικότητα αρκετών συναδέλφων που δεν εμπλέκονταν στο πρόγραμμα μάς κινητοποίησε ακόμα περισσότερο και τους ευχαριστούμε πολύ γι’αυτό. </a:t>
            </a:r>
            <a:endParaRPr/>
          </a:p>
          <a:p>
            <a:pPr marL="0" lvl="0" indent="0" algn="l" rtl="0">
              <a:spcBef>
                <a:spcPts val="1200"/>
              </a:spcBef>
              <a:spcAft>
                <a:spcPts val="0"/>
              </a:spcAft>
              <a:buNone/>
            </a:pPr>
            <a:r>
              <a:rPr lang="el"/>
              <a:t> </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40" name="Google Shape;140;p26"/>
          <p:cNvPicPr preferRelativeResize="0"/>
          <p:nvPr/>
        </p:nvPicPr>
        <p:blipFill>
          <a:blip r:embed="rId3">
            <a:alphaModFix/>
          </a:blip>
          <a:stretch>
            <a:fillRect/>
          </a:stretch>
        </p:blipFill>
        <p:spPr>
          <a:xfrm>
            <a:off x="2452450" y="3395300"/>
            <a:ext cx="3327975" cy="1748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61"/>
        <p:cNvGrpSpPr/>
        <p:nvPr/>
      </p:nvGrpSpPr>
      <p:grpSpPr>
        <a:xfrm>
          <a:off x="0" y="0"/>
          <a:ext cx="0" cy="0"/>
          <a:chOff x="0" y="0"/>
          <a:chExt cx="0" cy="0"/>
        </a:xfrm>
      </p:grpSpPr>
      <p:sp>
        <p:nvSpPr>
          <p:cNvPr id="62" name="Google Shape;62;p14"/>
          <p:cNvSpPr txBox="1">
            <a:spLocks noGrp="1"/>
          </p:cNvSpPr>
          <p:nvPr>
            <p:ph type="body" idx="1"/>
          </p:nvPr>
        </p:nvSpPr>
        <p:spPr>
          <a:xfrm>
            <a:off x="311700" y="617500"/>
            <a:ext cx="8520600" cy="4040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a:t>Ο διαγωνισμός </a:t>
            </a:r>
            <a:r>
              <a:rPr lang="el">
                <a:solidFill>
                  <a:srgbClr val="404040"/>
                </a:solidFill>
                <a:highlight>
                  <a:srgbClr val="B6D7A8"/>
                </a:highlight>
              </a:rPr>
              <a:t> </a:t>
            </a:r>
            <a:r>
              <a:rPr lang="el" b="1">
                <a:solidFill>
                  <a:srgbClr val="404040"/>
                </a:solidFill>
                <a:highlight>
                  <a:srgbClr val="B6D7A8"/>
                </a:highlight>
              </a:rPr>
              <a:t>«Kamishibaï Plurilingue»</a:t>
            </a:r>
            <a:r>
              <a:rPr lang="el">
                <a:solidFill>
                  <a:srgbClr val="404040"/>
                </a:solidFill>
                <a:highlight>
                  <a:srgbClr val="B6D7A8"/>
                </a:highlight>
              </a:rPr>
              <a:t> (Πολύγλωσσο Kamishibai) είναι ένας διεθνής διαγωνισμός που οργανώθηκε πρώτη φορά στην Ελλάδα το σχολικό έτος 2018-2019 από την ερευνητική ομάδα </a:t>
            </a:r>
            <a:r>
              <a:rPr lang="el" b="1">
                <a:solidFill>
                  <a:srgbClr val="404040"/>
                </a:solidFill>
                <a:highlight>
                  <a:srgbClr val="B6D7A8"/>
                </a:highlight>
              </a:rPr>
              <a:t>«Pluralités»</a:t>
            </a:r>
            <a:r>
              <a:rPr lang="el">
                <a:solidFill>
                  <a:srgbClr val="404040"/>
                </a:solidFill>
                <a:highlight>
                  <a:srgbClr val="B6D7A8"/>
                </a:highlight>
              </a:rPr>
              <a:t> του Τμήματος Γαλλικής Γλώσσας και Φιλολογίας του ΑΠΘ, σε συνεργασία με τον γαλλικό επιστημονικό σύλλογο </a:t>
            </a:r>
            <a:r>
              <a:rPr lang="el" b="1">
                <a:solidFill>
                  <a:srgbClr val="404040"/>
                </a:solidFill>
                <a:highlight>
                  <a:srgbClr val="B6D7A8"/>
                </a:highlight>
              </a:rPr>
              <a:t>DULALA (D’une Langue à l’Autre)</a:t>
            </a:r>
            <a:r>
              <a:rPr lang="el">
                <a:solidFill>
                  <a:srgbClr val="404040"/>
                </a:solidFill>
                <a:highlight>
                  <a:srgbClr val="B6D7A8"/>
                </a:highlight>
              </a:rPr>
              <a:t> και διεθνείς φορείς.</a:t>
            </a:r>
            <a:endParaRPr>
              <a:solidFill>
                <a:srgbClr val="404040"/>
              </a:solidFill>
              <a:highlight>
                <a:srgbClr val="B6D7A8"/>
              </a:highlight>
            </a:endParaRPr>
          </a:p>
          <a:p>
            <a:pPr marL="0" lvl="0" indent="0" algn="l" rtl="0">
              <a:spcBef>
                <a:spcPts val="1200"/>
              </a:spcBef>
              <a:spcAft>
                <a:spcPts val="0"/>
              </a:spcAft>
              <a:buNone/>
            </a:pPr>
            <a:r>
              <a:rPr lang="el">
                <a:solidFill>
                  <a:srgbClr val="404040"/>
                </a:solidFill>
                <a:highlight>
                  <a:srgbClr val="B6D7A8"/>
                </a:highlight>
              </a:rPr>
              <a:t>Το φετινό θέμα του διαγωνισμού ηταν </a:t>
            </a:r>
            <a:r>
              <a:rPr lang="el" b="1">
                <a:solidFill>
                  <a:srgbClr val="404040"/>
                </a:solidFill>
                <a:highlight>
                  <a:srgbClr val="B6D7A8"/>
                </a:highlight>
              </a:rPr>
              <a:t>“Seul on va plus vite, ensemble on va plus loin!” (“Μόνος πηγαίνεις πιο γρήγορα, μαζί πηγαίνουμε πιο μακριά!”)</a:t>
            </a:r>
            <a:endParaRPr b="1">
              <a:solidFill>
                <a:srgbClr val="404040"/>
              </a:solidFill>
              <a:highlight>
                <a:srgbClr val="B6D7A8"/>
              </a:highlight>
            </a:endParaRPr>
          </a:p>
          <a:p>
            <a:pPr marL="0" lvl="0" indent="0" algn="l" rtl="0">
              <a:spcBef>
                <a:spcPts val="1200"/>
              </a:spcBef>
              <a:spcAft>
                <a:spcPts val="1200"/>
              </a:spcAft>
              <a:buNone/>
            </a:pPr>
            <a:r>
              <a:rPr lang="el">
                <a:solidFill>
                  <a:srgbClr val="404040"/>
                </a:solidFill>
                <a:highlight>
                  <a:srgbClr val="B6D7A8"/>
                </a:highlight>
              </a:rPr>
              <a:t>Η συμμετοχή του σχολείου μας, με τίτλο </a:t>
            </a:r>
            <a:r>
              <a:rPr lang="el" b="1">
                <a:solidFill>
                  <a:srgbClr val="404040"/>
                </a:solidFill>
                <a:highlight>
                  <a:srgbClr val="B6D7A8"/>
                </a:highlight>
              </a:rPr>
              <a:t>“Κάτι χάνεις, κάτι βρίσκεις!”</a:t>
            </a:r>
            <a:r>
              <a:rPr lang="el">
                <a:solidFill>
                  <a:srgbClr val="404040"/>
                </a:solidFill>
                <a:highlight>
                  <a:srgbClr val="B6D7A8"/>
                </a:highlight>
              </a:rPr>
              <a:t> βραβεύτηκε με το </a:t>
            </a:r>
            <a:r>
              <a:rPr lang="el" b="1">
                <a:solidFill>
                  <a:srgbClr val="404040"/>
                </a:solidFill>
                <a:highlight>
                  <a:srgbClr val="B6D7A8"/>
                </a:highlight>
              </a:rPr>
              <a:t>πρώτο βραβείο</a:t>
            </a:r>
            <a:r>
              <a:rPr lang="el">
                <a:solidFill>
                  <a:srgbClr val="404040"/>
                </a:solidFill>
                <a:highlight>
                  <a:srgbClr val="B6D7A8"/>
                </a:highlight>
              </a:rPr>
              <a:t> στην Ελλάδα, στην κατηγορία Δημοτικά.</a:t>
            </a:r>
            <a:endParaRPr>
              <a:solidFill>
                <a:srgbClr val="404040"/>
              </a:solidFill>
              <a:highlight>
                <a:srgbClr val="B6D7A8"/>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17437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l" sz="2320"/>
              <a:t>Περιγραφή της καλής πρακτικής.</a:t>
            </a:r>
            <a:endParaRPr sz="2320"/>
          </a:p>
        </p:txBody>
      </p:sp>
      <p:sp>
        <p:nvSpPr>
          <p:cNvPr id="68" name="Google Shape;68;p15"/>
          <p:cNvSpPr txBox="1">
            <a:spLocks noGrp="1"/>
          </p:cNvSpPr>
          <p:nvPr>
            <p:ph type="body" idx="1"/>
          </p:nvPr>
        </p:nvSpPr>
        <p:spPr>
          <a:xfrm>
            <a:off x="311700" y="1008000"/>
            <a:ext cx="8520600" cy="41355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935"/>
              <a:buNone/>
            </a:pPr>
            <a:r>
              <a:rPr lang="el" sz="1829" b="1"/>
              <a:t>Kamishibai (kami: χαρτί, shibai: θέατρο)</a:t>
            </a:r>
            <a:endParaRPr sz="1829" b="1"/>
          </a:p>
          <a:p>
            <a:pPr marL="0" lvl="0" indent="0" algn="l" rtl="0">
              <a:lnSpc>
                <a:spcPct val="95000"/>
              </a:lnSpc>
              <a:spcBef>
                <a:spcPts val="1200"/>
              </a:spcBef>
              <a:spcAft>
                <a:spcPts val="0"/>
              </a:spcAft>
              <a:buSzPts val="935"/>
              <a:buNone/>
            </a:pPr>
            <a:r>
              <a:rPr lang="el" sz="1829" b="1"/>
              <a:t>Μια τέχνη από το παρελθόν…</a:t>
            </a:r>
            <a:endParaRPr sz="1829" b="1"/>
          </a:p>
          <a:p>
            <a:pPr marL="0" lvl="0" indent="0" algn="l" rtl="0">
              <a:lnSpc>
                <a:spcPct val="95000"/>
              </a:lnSpc>
              <a:spcBef>
                <a:spcPts val="1200"/>
              </a:spcBef>
              <a:spcAft>
                <a:spcPts val="0"/>
              </a:spcAft>
              <a:buSzPts val="935"/>
              <a:buNone/>
            </a:pPr>
            <a:r>
              <a:rPr lang="el" sz="1829">
                <a:solidFill>
                  <a:schemeClr val="dk1"/>
                </a:solidFill>
              </a:rPr>
              <a:t>Το kamishibai είναι μία τεχνική αφήγησης ιστορίας που έρχεται από τη μακρινή Ιαπωνία και σημαίνει </a:t>
            </a:r>
            <a:r>
              <a:rPr lang="el" sz="1829" b="1">
                <a:solidFill>
                  <a:schemeClr val="dk1"/>
                </a:solidFill>
              </a:rPr>
              <a:t>Θέατρο από Χαρτί</a:t>
            </a:r>
            <a:r>
              <a:rPr lang="el" sz="1829">
                <a:solidFill>
                  <a:schemeClr val="dk1"/>
                </a:solidFill>
              </a:rPr>
              <a:t>. Ιστορίες και μύθοι ξετυλίγονται μέσα από μία μικρή ξύλινη φορητή σκηνή από όπου περνάνε εικόνες ζωγραφισμένες με το χέρι. Έχει τις ρίζες του στην ιαπωνική και βουδιστική παράδοση του 12ου αιώνα, τότε που οι μοναχοί μοιράζονταν ιστορίες με ηθικά διδάγματα σε ανθρώπους που δεν μπορούσαν να διαβάσουν.  </a:t>
            </a:r>
            <a:endParaRPr sz="1829">
              <a:solidFill>
                <a:schemeClr val="dk1"/>
              </a:solidFill>
            </a:endParaRPr>
          </a:p>
          <a:p>
            <a:pPr marL="0" lvl="0" indent="0" algn="l" rtl="0">
              <a:lnSpc>
                <a:spcPct val="95000"/>
              </a:lnSpc>
              <a:spcBef>
                <a:spcPts val="1200"/>
              </a:spcBef>
              <a:spcAft>
                <a:spcPts val="0"/>
              </a:spcAft>
              <a:buSzPts val="935"/>
              <a:buNone/>
            </a:pPr>
            <a:r>
              <a:rPr lang="el" sz="1829">
                <a:solidFill>
                  <a:schemeClr val="dk1"/>
                </a:solidFill>
              </a:rPr>
              <a:t>Στο πέρασμα των αιώνων η τεχνική του kamishibai διαδόθηκε από τους παραμυθάδες που ταξίδευαν από πόλη σε πόλη, κουβαλώντας τη μικρή ξύλινη σκηνή πάνω σε ένα ποδήλατο και αφηγούνταν τις ιστορίες τους. Το Kamishibai αγαπήθηκε από πολλές χώρες και ταξίδεψε εκτός Ιαπωνίας, ενώ  χάρη σε αυτό, ξεπήδησαν οι πρώτοι υπερήρωες, αλλά και τα διάσημα γιαπωνέζικα manga!</a:t>
            </a:r>
            <a:endParaRPr sz="1829">
              <a:solidFill>
                <a:schemeClr val="dk1"/>
              </a:solidFill>
            </a:endParaRPr>
          </a:p>
          <a:p>
            <a:pPr marL="0" lvl="0" indent="0" algn="l" rtl="0">
              <a:lnSpc>
                <a:spcPct val="95000"/>
              </a:lnSpc>
              <a:spcBef>
                <a:spcPts val="1200"/>
              </a:spcBef>
              <a:spcAft>
                <a:spcPts val="1200"/>
              </a:spcAft>
              <a:buSzPts val="935"/>
              <a:buNone/>
            </a:pPr>
            <a:endParaRPr sz="1530"/>
          </a:p>
        </p:txBody>
      </p:sp>
      <p:pic>
        <p:nvPicPr>
          <p:cNvPr id="69" name="Google Shape;69;p15"/>
          <p:cNvPicPr preferRelativeResize="0"/>
          <p:nvPr/>
        </p:nvPicPr>
        <p:blipFill>
          <a:blip r:embed="rId3">
            <a:alphaModFix/>
          </a:blip>
          <a:stretch>
            <a:fillRect/>
          </a:stretch>
        </p:blipFill>
        <p:spPr>
          <a:xfrm>
            <a:off x="6121625" y="60700"/>
            <a:ext cx="2433548" cy="1740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3150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sz="2577"/>
              <a:t>Σκοπός και Στόχοι της καλής πρακτικής.</a:t>
            </a:r>
            <a:r>
              <a:rPr lang="el"/>
              <a:t> </a:t>
            </a:r>
            <a:endParaRPr/>
          </a:p>
        </p:txBody>
      </p:sp>
      <p:sp>
        <p:nvSpPr>
          <p:cNvPr id="75" name="Google Shape;75;p16"/>
          <p:cNvSpPr txBox="1">
            <a:spLocks noGrp="1"/>
          </p:cNvSpPr>
          <p:nvPr>
            <p:ph type="body" idx="1"/>
          </p:nvPr>
        </p:nvSpPr>
        <p:spPr>
          <a:xfrm>
            <a:off x="311700" y="982475"/>
            <a:ext cx="8732700" cy="4161000"/>
          </a:xfrm>
          <a:prstGeom prst="rect">
            <a:avLst/>
          </a:prstGeom>
        </p:spPr>
        <p:txBody>
          <a:bodyPr spcFirstLastPara="1" wrap="square" lIns="91425" tIns="91425" rIns="91425" bIns="91425" anchor="t" anchorCtr="0">
            <a:normAutofit fontScale="77500"/>
          </a:bodyPr>
          <a:lstStyle/>
          <a:p>
            <a:pPr marL="0" lvl="0" indent="0" algn="l" rtl="0">
              <a:spcBef>
                <a:spcPts val="0"/>
              </a:spcBef>
              <a:spcAft>
                <a:spcPts val="0"/>
              </a:spcAft>
              <a:buNone/>
            </a:pPr>
            <a:r>
              <a:rPr lang="el" sz="2058" b="1"/>
              <a:t>…στο σήμερα:</a:t>
            </a:r>
            <a:endParaRPr sz="2058" b="1">
              <a:solidFill>
                <a:schemeClr val="dk1"/>
              </a:solidFill>
            </a:endParaRPr>
          </a:p>
          <a:p>
            <a:pPr marL="0" lvl="0" indent="0" algn="l" rtl="0">
              <a:spcBef>
                <a:spcPts val="1200"/>
              </a:spcBef>
              <a:spcAft>
                <a:spcPts val="0"/>
              </a:spcAft>
              <a:buNone/>
            </a:pPr>
            <a:r>
              <a:rPr lang="el">
                <a:solidFill>
                  <a:schemeClr val="dk1"/>
                </a:solidFill>
              </a:rPr>
              <a:t>Στο πλαίσιο του διαγωνισμού που οργανώνεται διεθνώς, οι μαθητές πρέπει να δημιουργήσουν τη δική τους σύντομη ιστορία, με θέμα διαφορετικό κάθε χρονιά.Το τελικό προϊόν Kamishibaï θα πρέπει να αποτελείται (συμπεριλαμβανομένου του εξωφύλλου) από 8 έως 14 ψηφιακές ή έντυπες κάρτες.</a:t>
            </a:r>
            <a:endParaRPr>
              <a:solidFill>
                <a:schemeClr val="dk1"/>
              </a:solidFill>
            </a:endParaRPr>
          </a:p>
          <a:p>
            <a:pPr marL="0" lvl="0" indent="0" algn="l" rtl="0">
              <a:spcBef>
                <a:spcPts val="1200"/>
              </a:spcBef>
              <a:spcAft>
                <a:spcPts val="0"/>
              </a:spcAft>
              <a:buNone/>
            </a:pPr>
            <a:r>
              <a:rPr lang="el">
                <a:solidFill>
                  <a:schemeClr val="dk1"/>
                </a:solidFill>
              </a:rPr>
              <a:t>“</a:t>
            </a:r>
            <a:r>
              <a:rPr lang="el" i="1">
                <a:solidFill>
                  <a:schemeClr val="dk1"/>
                </a:solidFill>
              </a:rPr>
              <a:t>Στα πολύγλωσσα kamishibaï υπάρχουν </a:t>
            </a:r>
            <a:r>
              <a:rPr lang="el" b="1" i="1">
                <a:solidFill>
                  <a:schemeClr val="dk1"/>
                </a:solidFill>
              </a:rPr>
              <a:t>τουλάχιστον τέσσερις γλώσσες</a:t>
            </a:r>
            <a:r>
              <a:rPr lang="el" i="1">
                <a:solidFill>
                  <a:schemeClr val="dk1"/>
                </a:solidFill>
              </a:rPr>
              <a:t> οι οποίες εντάσσονται μέσα στην αφήγηση ή/και στην εικονογράφηση. Η πολύγλωσση αυτή γραφή δίνει στους μαθητές τη δυνατότητα</a:t>
            </a:r>
            <a:r>
              <a:rPr lang="el" i="1"/>
              <a:t> </a:t>
            </a:r>
            <a:r>
              <a:rPr lang="el" i="1">
                <a:solidFill>
                  <a:srgbClr val="9900FF"/>
                </a:solidFill>
              </a:rPr>
              <a:t>να ανακαλύψουν τη γλωσσική ποικιλομορφία που υπάρχει στο σχολικό και στο κοινωνικό τους περιβάλλον.</a:t>
            </a:r>
            <a:endParaRPr i="1">
              <a:solidFill>
                <a:srgbClr val="9900FF"/>
              </a:solidFill>
            </a:endParaRPr>
          </a:p>
          <a:p>
            <a:pPr marL="0" lvl="0" indent="0" algn="l" rtl="0">
              <a:spcBef>
                <a:spcPts val="1200"/>
              </a:spcBef>
              <a:spcAft>
                <a:spcPts val="0"/>
              </a:spcAft>
              <a:buNone/>
            </a:pPr>
            <a:r>
              <a:rPr lang="el" i="1">
                <a:solidFill>
                  <a:schemeClr val="dk1"/>
                </a:solidFill>
              </a:rPr>
              <a:t>Το πολύγλωσσο Kamishibaï προσφέρει, επίσης, στα παιδιά την ευκαιρία</a:t>
            </a:r>
            <a:r>
              <a:rPr lang="el" i="1">
                <a:solidFill>
                  <a:srgbClr val="9900FF"/>
                </a:solidFill>
              </a:rPr>
              <a:t> να αναπτύξουν στρατηγικές μάθησης, δεξιότητες ενεργητικής ακρόασης, παρατήρησης, σύγκρισης και σκέψης σχετικά με τις γλώσσες και τον λόγο, προωθώντας παράλληλα τη συνεργασία στο πλαίσιο μιας εργασίας σύνταξης και εικονογράφησης.</a:t>
            </a:r>
            <a:r>
              <a:rPr lang="el" i="1"/>
              <a:t> </a:t>
            </a:r>
            <a:r>
              <a:rPr lang="el" i="1">
                <a:solidFill>
                  <a:schemeClr val="dk1"/>
                </a:solidFill>
              </a:rPr>
              <a:t>Τους επιτρέπει επίσης</a:t>
            </a:r>
            <a:r>
              <a:rPr lang="el" i="1">
                <a:solidFill>
                  <a:srgbClr val="9900FF"/>
                </a:solidFill>
              </a:rPr>
              <a:t> να αγωνιστούν κατά των διακρίσεων και να ενθαρρύνουν τη συνύπαρξη των λαών, αξιοποιώντας τις γλώσσες οι οποίες αντιμετωπίζονται ως ισότιμες.</a:t>
            </a:r>
            <a:r>
              <a:rPr lang="el">
                <a:solidFill>
                  <a:srgbClr val="9900FF"/>
                </a:solidFill>
              </a:rPr>
              <a:t>”</a:t>
            </a:r>
            <a:endParaRPr>
              <a:solidFill>
                <a:srgbClr val="9900FF"/>
              </a:solidFill>
            </a:endParaRPr>
          </a:p>
          <a:p>
            <a:pPr marL="0" lvl="0" indent="0" algn="l" rtl="0">
              <a:spcBef>
                <a:spcPts val="1200"/>
              </a:spcBef>
              <a:spcAft>
                <a:spcPts val="1200"/>
              </a:spcAft>
              <a:buNone/>
            </a:pPr>
            <a:r>
              <a:rPr lang="el"/>
              <a:t>(Πηγή: ΑΠΘ)</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l" sz="2320"/>
              <a:t>Ρόλος του/της εκπαιδευτικού &amp; των μαθητών/-τριών.</a:t>
            </a:r>
            <a:endParaRPr sz="2320"/>
          </a:p>
        </p:txBody>
      </p:sp>
      <p:sp>
        <p:nvSpPr>
          <p:cNvPr id="81" name="Google Shape;81;p17"/>
          <p:cNvSpPr txBox="1">
            <a:spLocks noGrp="1"/>
          </p:cNvSpPr>
          <p:nvPr>
            <p:ph type="body" idx="1"/>
          </p:nvPr>
        </p:nvSpPr>
        <p:spPr>
          <a:xfrm>
            <a:off x="311700" y="1152475"/>
            <a:ext cx="8761800" cy="3416400"/>
          </a:xfrm>
          <a:prstGeom prst="rect">
            <a:avLst/>
          </a:prstGeom>
        </p:spPr>
        <p:txBody>
          <a:bodyPr spcFirstLastPara="1" wrap="square" lIns="91425" tIns="91425" rIns="91425" bIns="91425" anchor="t" anchorCtr="0">
            <a:normAutofit fontScale="77500" lnSpcReduction="10000"/>
          </a:bodyPr>
          <a:lstStyle/>
          <a:p>
            <a:pPr marL="0" lvl="0" indent="0" algn="l" rtl="0">
              <a:spcBef>
                <a:spcPts val="0"/>
              </a:spcBef>
              <a:spcAft>
                <a:spcPts val="0"/>
              </a:spcAft>
              <a:buNone/>
            </a:pPr>
            <a:r>
              <a:rPr lang="el"/>
              <a:t>Ο </a:t>
            </a:r>
            <a:r>
              <a:rPr lang="el" b="1"/>
              <a:t>εκπαιδευτικός </a:t>
            </a:r>
            <a:r>
              <a:rPr lang="el"/>
              <a:t>κλήθηκε </a:t>
            </a:r>
            <a:endParaRPr/>
          </a:p>
          <a:p>
            <a:pPr marL="457200" lvl="0" indent="-317182" algn="l" rtl="0">
              <a:spcBef>
                <a:spcPts val="1200"/>
              </a:spcBef>
              <a:spcAft>
                <a:spcPts val="0"/>
              </a:spcAft>
              <a:buSzPct val="100000"/>
              <a:buChar char="●"/>
            </a:pPr>
            <a:r>
              <a:rPr lang="el"/>
              <a:t>να εξηγήσει τι είναι το kamishibai στους μαθητές </a:t>
            </a:r>
            <a:endParaRPr/>
          </a:p>
          <a:p>
            <a:pPr marL="457200" lvl="0" indent="-317182" algn="l" rtl="0">
              <a:spcBef>
                <a:spcPts val="0"/>
              </a:spcBef>
              <a:spcAft>
                <a:spcPts val="0"/>
              </a:spcAft>
              <a:buSzPct val="100000"/>
              <a:buChar char="●"/>
            </a:pPr>
            <a:r>
              <a:rPr lang="el"/>
              <a:t>και στη συνέχεια να τους κινητοποιήσει να δημιουργήσουν μία ιστορία και να την εικονογραφήσουν.</a:t>
            </a:r>
            <a:endParaRPr/>
          </a:p>
          <a:p>
            <a:pPr marL="457200" lvl="0" indent="0" algn="l" rtl="0">
              <a:spcBef>
                <a:spcPts val="1200"/>
              </a:spcBef>
              <a:spcAft>
                <a:spcPts val="0"/>
              </a:spcAft>
              <a:buNone/>
            </a:pPr>
            <a:r>
              <a:rPr lang="el"/>
              <a:t>Έχει λοιπόν ρόλο συντονιστικό και υποστηρικτικό . </a:t>
            </a:r>
            <a:endParaRPr/>
          </a:p>
          <a:p>
            <a:pPr marL="0" lvl="0" indent="0" algn="l" rtl="0">
              <a:spcBef>
                <a:spcPts val="1200"/>
              </a:spcBef>
              <a:spcAft>
                <a:spcPts val="0"/>
              </a:spcAft>
              <a:buNone/>
            </a:pPr>
            <a:r>
              <a:rPr lang="el"/>
              <a:t>Οι </a:t>
            </a:r>
            <a:r>
              <a:rPr lang="el" b="1"/>
              <a:t>μαθητές </a:t>
            </a:r>
            <a:r>
              <a:rPr lang="el"/>
              <a:t>κλήθηκαν </a:t>
            </a:r>
            <a:endParaRPr/>
          </a:p>
          <a:p>
            <a:pPr marL="457200" lvl="0" indent="-317182" algn="l" rtl="0">
              <a:spcBef>
                <a:spcPts val="1200"/>
              </a:spcBef>
              <a:spcAft>
                <a:spcPts val="0"/>
              </a:spcAft>
              <a:buSzPct val="100000"/>
              <a:buChar char="●"/>
            </a:pPr>
            <a:r>
              <a:rPr lang="el"/>
              <a:t>να συνεργαστούν </a:t>
            </a:r>
            <a:endParaRPr/>
          </a:p>
          <a:p>
            <a:pPr marL="457200" lvl="0" indent="-317182" algn="l" rtl="0">
              <a:spcBef>
                <a:spcPts val="0"/>
              </a:spcBef>
              <a:spcAft>
                <a:spcPts val="0"/>
              </a:spcAft>
              <a:buSzPct val="100000"/>
              <a:buChar char="●"/>
            </a:pPr>
            <a:r>
              <a:rPr lang="el"/>
              <a:t>να συνδημιουργήσουν μία ιστορία</a:t>
            </a:r>
            <a:endParaRPr/>
          </a:p>
          <a:p>
            <a:pPr marL="457200" lvl="0" indent="-317182" algn="l" rtl="0">
              <a:spcBef>
                <a:spcPts val="0"/>
              </a:spcBef>
              <a:spcAft>
                <a:spcPts val="0"/>
              </a:spcAft>
              <a:buSzPct val="100000"/>
              <a:buChar char="●"/>
            </a:pPr>
            <a:r>
              <a:rPr lang="el"/>
              <a:t>να διερευνήσουν τρόπους με τους οποίους θα εντάξουν ξένες γλώσσες στην ιστορία τους </a:t>
            </a:r>
            <a:endParaRPr/>
          </a:p>
          <a:p>
            <a:pPr marL="457200" lvl="0" indent="-317182" algn="l" rtl="0">
              <a:spcBef>
                <a:spcPts val="0"/>
              </a:spcBef>
              <a:spcAft>
                <a:spcPts val="0"/>
              </a:spcAft>
              <a:buSzPct val="100000"/>
              <a:buChar char="●"/>
            </a:pPr>
            <a:r>
              <a:rPr lang="el"/>
              <a:t>να επιλέξουν ποιες θα είναι αυτές οι ξένες γλώσσες </a:t>
            </a:r>
            <a:endParaRPr/>
          </a:p>
          <a:p>
            <a:pPr marL="457200" lvl="0" indent="-317182" algn="l" rtl="0">
              <a:spcBef>
                <a:spcPts val="0"/>
              </a:spcBef>
              <a:spcAft>
                <a:spcPts val="0"/>
              </a:spcAft>
              <a:buSzPct val="100000"/>
              <a:buChar char="●"/>
            </a:pPr>
            <a:r>
              <a:rPr lang="el"/>
              <a:t>να γνωρίσουν τα μνημεία του Παρισιού, προκειμένου να επιλέξουν ποια θα εντάξουν στην ιστορία τους </a:t>
            </a:r>
            <a:endParaRPr/>
          </a:p>
          <a:p>
            <a:pPr marL="457200" lvl="0" indent="-317182" algn="l" rtl="0">
              <a:spcBef>
                <a:spcPts val="0"/>
              </a:spcBef>
              <a:spcAft>
                <a:spcPts val="0"/>
              </a:spcAft>
              <a:buSzPct val="100000"/>
              <a:buChar char="●"/>
            </a:pPr>
            <a:r>
              <a:rPr lang="el"/>
              <a:t>να εικονογραφήσουν τους ήρωες, τα μνημεία και άλλα στοιχεία της ιστορίας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l" sz="2320"/>
              <a:t>Εμπλοκή τρίτων στην καλή πρακτική. </a:t>
            </a:r>
            <a:endParaRPr sz="2320"/>
          </a:p>
        </p:txBody>
      </p:sp>
      <p:sp>
        <p:nvSpPr>
          <p:cNvPr id="87" name="Google Shape;87;p18"/>
          <p:cNvSpPr txBox="1">
            <a:spLocks noGrp="1"/>
          </p:cNvSpPr>
          <p:nvPr>
            <p:ph type="body" idx="1"/>
          </p:nvPr>
        </p:nvSpPr>
        <p:spPr>
          <a:xfrm>
            <a:off x="311700" y="1017725"/>
            <a:ext cx="8520600" cy="37356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endParaRPr i="1"/>
          </a:p>
          <a:p>
            <a:pPr marL="0" lvl="0" indent="0" algn="l" rtl="0">
              <a:spcBef>
                <a:spcPts val="1200"/>
              </a:spcBef>
              <a:spcAft>
                <a:spcPts val="0"/>
              </a:spcAft>
              <a:buNone/>
            </a:pPr>
            <a:r>
              <a:rPr lang="el"/>
              <a:t>Σε όλη τη διάρκεια του προγράμματος, είχαμε την αμέριστη συμπαράσταση των οικογενειών των μαθητών μας.</a:t>
            </a:r>
            <a:endParaRPr/>
          </a:p>
          <a:p>
            <a:pPr marL="457200" lvl="0" indent="-325755" algn="l" rtl="0">
              <a:spcBef>
                <a:spcPts val="1200"/>
              </a:spcBef>
              <a:spcAft>
                <a:spcPts val="0"/>
              </a:spcAft>
              <a:buSzPct val="100000"/>
              <a:buChar char="●"/>
            </a:pPr>
            <a:r>
              <a:rPr lang="el"/>
              <a:t>Πρόσφεραν τις γνώσεις τους σχετικά με ξένες γλώσσες που θέλαμε να εντάξουμε στο kamishibai μας. Αυτό έδωσε ιδιαίτερο νόημα στη συγκεκριμένη δράση, καθώς εμφύσησε ένα αίσθημα υπερηφάνειας στα παιδιά που ανήκουν σε μειονότητες ή έχουν έναν αλλοδαπό γονέα.</a:t>
            </a:r>
            <a:endParaRPr/>
          </a:p>
          <a:p>
            <a:pPr marL="457200" lvl="0" indent="-325755" algn="l" rtl="0">
              <a:spcBef>
                <a:spcPts val="0"/>
              </a:spcBef>
              <a:spcAft>
                <a:spcPts val="0"/>
              </a:spcAft>
              <a:buSzPct val="100000"/>
              <a:buChar char="●"/>
            </a:pPr>
            <a:r>
              <a:rPr lang="el"/>
              <a:t>Συνάδελφος Γερμανικής γλώσσας από άλλο σχολείο, μας βοήθησε με τα γερμανικά. </a:t>
            </a:r>
            <a:endParaRPr/>
          </a:p>
          <a:p>
            <a:pPr marL="457200" lvl="0" indent="-325755" algn="l" rtl="0">
              <a:spcBef>
                <a:spcPts val="0"/>
              </a:spcBef>
              <a:spcAft>
                <a:spcPts val="0"/>
              </a:spcAft>
              <a:buSzPct val="100000"/>
              <a:buChar char="●"/>
            </a:pPr>
            <a:r>
              <a:rPr lang="el"/>
              <a:t>Συγγενής μαθήτριας ανέλαβε και μας έφτιαξε (ως δωρεά) το butai, την ξύλινη κατασκευή που χρειαζόμαστε για την παρουσίαση.</a:t>
            </a:r>
            <a:endParaRPr/>
          </a:p>
          <a:p>
            <a:pPr marL="457200" lvl="0" indent="-325755" algn="l" rtl="0">
              <a:spcBef>
                <a:spcPts val="0"/>
              </a:spcBef>
              <a:spcAft>
                <a:spcPts val="0"/>
              </a:spcAft>
              <a:buSzPct val="100000"/>
              <a:buChar char="●"/>
            </a:pPr>
            <a:r>
              <a:rPr lang="el"/>
              <a:t>Γονέας μαθητή ανέλαβε την εκτύπωση του βιβλίου (“Κάτι χάνεις, κάτι βρίσκεις!”), που επιμεληθήκαμε για να δοθεί ως αναμνηστικό στο τέλος της χρονιάς.</a:t>
            </a:r>
            <a:endParaRPr/>
          </a:p>
          <a:p>
            <a:pPr marL="0" lvl="0" indent="0" algn="l" rtl="0">
              <a:spcBef>
                <a:spcPts val="1200"/>
              </a:spcBef>
              <a:spcAft>
                <a:spcPts val="12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l" sz="2320"/>
              <a:t>Εμπόδια που παρουσιάστηκαν</a:t>
            </a:r>
            <a:endParaRPr sz="2320"/>
          </a:p>
        </p:txBody>
      </p:sp>
      <p:sp>
        <p:nvSpPr>
          <p:cNvPr id="93" name="Google Shape;93;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l" dirty="0">
                <a:solidFill>
                  <a:schemeClr val="dk1"/>
                </a:solidFill>
              </a:rPr>
              <a:t>Το μόνο εμπόδιο, που αποτελεί και σύνηθες παράπ</a:t>
            </a:r>
            <a:r>
              <a:rPr lang="en-US">
                <a:solidFill>
                  <a:schemeClr val="dk1"/>
                </a:solidFill>
              </a:rPr>
              <a:t>o</a:t>
            </a:r>
            <a:r>
              <a:rPr lang="el">
                <a:solidFill>
                  <a:schemeClr val="dk1"/>
                </a:solidFill>
              </a:rPr>
              <a:t>νο όλων των εκπαιδευτικών ειδικοτήτων που αναλαμβάνουν τη διεκπεραίωση ανάλογων προγραμμάτων, ήταν η έλλειψη χρόνου.</a:t>
            </a:r>
            <a:r>
              <a:rPr lang="el"/>
              <a:t>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253900" y="184950"/>
            <a:ext cx="8520600" cy="999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l" sz="2320"/>
              <a:t>Είδος δραστηριότητας: Ομαδοσυνεργατικό project εξάμηνης διάρκειας.</a:t>
            </a:r>
            <a:endParaRPr sz="2320">
              <a:solidFill>
                <a:srgbClr val="FF0000"/>
              </a:solidFill>
            </a:endParaRPr>
          </a:p>
        </p:txBody>
      </p:sp>
      <p:sp>
        <p:nvSpPr>
          <p:cNvPr id="99" name="Google Shape;99;p20"/>
          <p:cNvSpPr txBox="1">
            <a:spLocks noGrp="1"/>
          </p:cNvSpPr>
          <p:nvPr>
            <p:ph type="body" idx="1"/>
          </p:nvPr>
        </p:nvSpPr>
        <p:spPr>
          <a:xfrm>
            <a:off x="311700" y="1387000"/>
            <a:ext cx="8520600" cy="3669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Char char="●"/>
            </a:pPr>
            <a:r>
              <a:rPr lang="el">
                <a:solidFill>
                  <a:schemeClr val="dk1"/>
                </a:solidFill>
              </a:rPr>
              <a:t>Οι μαθητές συμμετέχουν ενεργητικά σε μια συνεργατική, διερευνητική διαδικασία. Οικοδομούν, ενσωματώνουν και εφαρμόζουν τη γνώση τους, καθώς εργάζονται ομαδικά για να επιλύσουν σύνθετα προβλήματα.</a:t>
            </a:r>
            <a:endParaRPr>
              <a:solidFill>
                <a:schemeClr val="dk1"/>
              </a:solidFill>
            </a:endParaRPr>
          </a:p>
          <a:p>
            <a:pPr marL="457200" lvl="0" indent="-342900" algn="l" rtl="0">
              <a:spcBef>
                <a:spcPts val="0"/>
              </a:spcBef>
              <a:spcAft>
                <a:spcPts val="0"/>
              </a:spcAft>
              <a:buClr>
                <a:schemeClr val="dk1"/>
              </a:buClr>
              <a:buSzPts val="1800"/>
              <a:buChar char="●"/>
            </a:pPr>
            <a:r>
              <a:rPr lang="el">
                <a:solidFill>
                  <a:schemeClr val="dk1"/>
                </a:solidFill>
              </a:rPr>
              <a:t>Αξιοποιείται ποικιλία πηγών (αντλούν πληροφορίες από το κοινωνικό τους περιβάλλον αλλά και από το διαδίκτυο, το σχολικό τους εγχειρίδιο και εξωσχολικά βιβλία).</a:t>
            </a:r>
            <a:endParaRPr>
              <a:solidFill>
                <a:schemeClr val="dk1"/>
              </a:solidFill>
            </a:endParaRPr>
          </a:p>
          <a:p>
            <a:pPr marL="457200" lvl="0" indent="-342900" algn="l" rtl="0">
              <a:spcBef>
                <a:spcPts val="0"/>
              </a:spcBef>
              <a:spcAft>
                <a:spcPts val="0"/>
              </a:spcAft>
              <a:buClr>
                <a:schemeClr val="dk1"/>
              </a:buClr>
              <a:buSzPts val="1800"/>
              <a:buChar char="●"/>
            </a:pPr>
            <a:r>
              <a:rPr lang="el">
                <a:solidFill>
                  <a:schemeClr val="dk1"/>
                </a:solidFill>
              </a:rPr>
              <a:t>Οι εκπαιδευτικές δραστηριότητες εστιάζουν σε περιστάσεις αληθοφανούς επικοινωνίας, ενώ κίνητρο αποτελεί η παραγωγή ενός ελκυστικού τελικού προϊόντος καθώς και η συμμετοχή σε πραγματικό διαγωνισμό.</a:t>
            </a:r>
            <a:endParaRPr>
              <a:solidFill>
                <a:schemeClr val="dk1"/>
              </a:solidFill>
            </a:endParaRPr>
          </a:p>
          <a:p>
            <a:pPr marL="914400" lvl="0" indent="0" algn="l" rtl="0">
              <a:spcBef>
                <a:spcPts val="1200"/>
              </a:spcBef>
              <a:spcAft>
                <a:spcPts val="1200"/>
              </a:spcAft>
              <a:buNone/>
            </a:pPr>
            <a:endParaRPr>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6B8AF"/>
        </a:solidFill>
        <a:effectLst/>
      </p:bgPr>
    </p:bg>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l" sz="2320"/>
              <a:t>Παρουσίαση καλής πρακτικής</a:t>
            </a:r>
            <a:endParaRPr sz="2320"/>
          </a:p>
        </p:txBody>
      </p:sp>
      <p:sp>
        <p:nvSpPr>
          <p:cNvPr id="105" name="Google Shape;105;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l" sz="2000">
                <a:solidFill>
                  <a:schemeClr val="dk1"/>
                </a:solidFill>
              </a:rPr>
              <a:t>Το πρόγραμμα ολοκληρώνεται μέσα από </a:t>
            </a:r>
            <a:r>
              <a:rPr lang="el" sz="2000" b="1">
                <a:solidFill>
                  <a:schemeClr val="dk1"/>
                </a:solidFill>
              </a:rPr>
              <a:t>3 στάδια</a:t>
            </a:r>
            <a:r>
              <a:rPr lang="el" sz="2000">
                <a:solidFill>
                  <a:schemeClr val="dk1"/>
                </a:solidFill>
              </a:rPr>
              <a:t>:</a:t>
            </a:r>
            <a:endParaRPr sz="2000">
              <a:solidFill>
                <a:schemeClr val="dk1"/>
              </a:solidFill>
            </a:endParaRPr>
          </a:p>
          <a:p>
            <a:pPr marL="457200" lvl="0" indent="-342900" algn="l" rtl="0">
              <a:spcBef>
                <a:spcPts val="1200"/>
              </a:spcBef>
              <a:spcAft>
                <a:spcPts val="0"/>
              </a:spcAft>
              <a:buClr>
                <a:schemeClr val="dk1"/>
              </a:buClr>
              <a:buSzPts val="1800"/>
              <a:buAutoNum type="arabicParenR"/>
            </a:pPr>
            <a:r>
              <a:rPr lang="el" b="1" u="sng">
                <a:solidFill>
                  <a:schemeClr val="dk1"/>
                </a:solidFill>
              </a:rPr>
              <a:t>Συγγραφή ιστορίας</a:t>
            </a:r>
            <a:r>
              <a:rPr lang="el" u="sng">
                <a:solidFill>
                  <a:schemeClr val="dk1"/>
                </a:solidFill>
              </a:rPr>
              <a:t>.</a:t>
            </a:r>
            <a:endParaRPr u="sng">
              <a:solidFill>
                <a:schemeClr val="dk1"/>
              </a:solidFill>
            </a:endParaRPr>
          </a:p>
          <a:p>
            <a:pPr marL="457200" lvl="0" indent="-342900" algn="l" rtl="0">
              <a:spcBef>
                <a:spcPts val="0"/>
              </a:spcBef>
              <a:spcAft>
                <a:spcPts val="0"/>
              </a:spcAft>
              <a:buClr>
                <a:schemeClr val="dk1"/>
              </a:buClr>
              <a:buSzPts val="1800"/>
              <a:buChar char="●"/>
            </a:pPr>
            <a:r>
              <a:rPr lang="el">
                <a:solidFill>
                  <a:schemeClr val="dk1"/>
                </a:solidFill>
              </a:rPr>
              <a:t>Brainstorming (καταιγισμός ιδεών)</a:t>
            </a:r>
            <a:endParaRPr>
              <a:solidFill>
                <a:schemeClr val="dk1"/>
              </a:solidFill>
            </a:endParaRPr>
          </a:p>
          <a:p>
            <a:pPr marL="457200" lvl="0" indent="-342900" algn="l" rtl="0">
              <a:spcBef>
                <a:spcPts val="0"/>
              </a:spcBef>
              <a:spcAft>
                <a:spcPts val="0"/>
              </a:spcAft>
              <a:buClr>
                <a:schemeClr val="dk1"/>
              </a:buClr>
              <a:buSzPts val="1800"/>
              <a:buChar char="●"/>
            </a:pPr>
            <a:r>
              <a:rPr lang="el">
                <a:solidFill>
                  <a:schemeClr val="dk1"/>
                </a:solidFill>
              </a:rPr>
              <a:t>Επιλογή ελληνικών ως γλώσσας αφήγησης</a:t>
            </a:r>
            <a:endParaRPr>
              <a:solidFill>
                <a:schemeClr val="dk1"/>
              </a:solidFill>
            </a:endParaRPr>
          </a:p>
          <a:p>
            <a:pPr marL="457200" lvl="0" indent="-342900" algn="l" rtl="0">
              <a:spcBef>
                <a:spcPts val="0"/>
              </a:spcBef>
              <a:spcAft>
                <a:spcPts val="0"/>
              </a:spcAft>
              <a:buClr>
                <a:schemeClr val="dk1"/>
              </a:buClr>
              <a:buSzPts val="1800"/>
              <a:buChar char="●"/>
            </a:pPr>
            <a:r>
              <a:rPr lang="el">
                <a:solidFill>
                  <a:schemeClr val="dk1"/>
                </a:solidFill>
              </a:rPr>
              <a:t>Καταγραφή βασικού κορμού της ιστορίας/ Διορθώσεις</a:t>
            </a:r>
            <a:endParaRPr>
              <a:solidFill>
                <a:schemeClr val="dk1"/>
              </a:solidFill>
            </a:endParaRPr>
          </a:p>
          <a:p>
            <a:pPr marL="457200" lvl="0" indent="-342900" algn="l" rtl="0">
              <a:spcBef>
                <a:spcPts val="0"/>
              </a:spcBef>
              <a:spcAft>
                <a:spcPts val="0"/>
              </a:spcAft>
              <a:buClr>
                <a:schemeClr val="dk1"/>
              </a:buClr>
              <a:buSzPts val="1800"/>
              <a:buChar char="●"/>
            </a:pPr>
            <a:r>
              <a:rPr lang="el">
                <a:solidFill>
                  <a:schemeClr val="dk1"/>
                </a:solidFill>
              </a:rPr>
              <a:t>Ενσωμάτωση λεξιλογίου από άλλες 5 ξένες γλώσσες (αγγλικά, γαλλικά, αλβανικά, ισπανικά, γερμανικά)</a:t>
            </a:r>
            <a:endParaRPr>
              <a:solidFill>
                <a:schemeClr val="dk1"/>
              </a:solidFill>
            </a:endParaRPr>
          </a:p>
          <a:p>
            <a:pPr marL="457200" lvl="0" indent="-342900" algn="l" rtl="0">
              <a:spcBef>
                <a:spcPts val="0"/>
              </a:spcBef>
              <a:spcAft>
                <a:spcPts val="0"/>
              </a:spcAft>
              <a:buClr>
                <a:schemeClr val="dk1"/>
              </a:buClr>
              <a:buSzPts val="1800"/>
              <a:buChar char="●"/>
            </a:pPr>
            <a:r>
              <a:rPr lang="el">
                <a:solidFill>
                  <a:schemeClr val="dk1"/>
                </a:solidFill>
              </a:rPr>
              <a:t>Φωνητική αποτύπωση των ξένων λέξεων/ φράσεων</a:t>
            </a:r>
            <a:endParaRPr>
              <a:solidFill>
                <a:schemeClr val="dk1"/>
              </a:solidFill>
            </a:endParaRPr>
          </a:p>
          <a:p>
            <a:pPr marL="457200" lvl="0" indent="-342900" algn="l" rtl="0">
              <a:spcBef>
                <a:spcPts val="0"/>
              </a:spcBef>
              <a:spcAft>
                <a:spcPts val="0"/>
              </a:spcAft>
              <a:buClr>
                <a:schemeClr val="dk1"/>
              </a:buClr>
              <a:buSzPts val="1800"/>
              <a:buChar char="●"/>
            </a:pPr>
            <a:r>
              <a:rPr lang="el">
                <a:solidFill>
                  <a:schemeClr val="dk1"/>
                </a:solidFill>
              </a:rPr>
              <a:t>Διερεύνηση κοινωνικο-πολιτισμικού πλαισίου (μνημεία του Παρισιού, αθλητική διοργάνωση)</a:t>
            </a:r>
            <a:endParaRPr>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1405</Words>
  <Application>Microsoft Office PowerPoint</Application>
  <PresentationFormat>Προβολή στην οθόνη (16:9)</PresentationFormat>
  <Paragraphs>102</Paragraphs>
  <Slides>14</Slides>
  <Notes>14</Notes>
  <HiddenSlides>0</HiddenSlides>
  <MMClips>0</MMClips>
  <ScaleCrop>false</ScaleCrop>
  <HeadingPairs>
    <vt:vector size="6" baseType="variant">
      <vt:variant>
        <vt:lpstr>Γραμματοσειρές που χρησιμοποιούνται</vt:lpstr>
      </vt:variant>
      <vt:variant>
        <vt:i4>1</vt:i4>
      </vt:variant>
      <vt:variant>
        <vt:lpstr>Θέμα</vt:lpstr>
      </vt:variant>
      <vt:variant>
        <vt:i4>1</vt:i4>
      </vt:variant>
      <vt:variant>
        <vt:lpstr>Τίτλοι διαφανειών</vt:lpstr>
      </vt:variant>
      <vt:variant>
        <vt:i4>14</vt:i4>
      </vt:variant>
    </vt:vector>
  </HeadingPairs>
  <TitlesOfParts>
    <vt:vector size="16" baseType="lpstr">
      <vt:lpstr>Arial</vt:lpstr>
      <vt:lpstr>Simple Light</vt:lpstr>
      <vt:lpstr>ΠΟΛΥΓΛΩΣΣΟ KAMISHIBAI 2023-‘24 Κάτι χάνεις, κάτι βρίσκεις!  </vt:lpstr>
      <vt:lpstr>Παρουσίαση του PowerPoint</vt:lpstr>
      <vt:lpstr>Περιγραφή της καλής πρακτικής.</vt:lpstr>
      <vt:lpstr>Σκοπός και Στόχοι της καλής πρακτικής. </vt:lpstr>
      <vt:lpstr>Ρόλος του/της εκπαιδευτικού &amp; των μαθητών/-τριών.</vt:lpstr>
      <vt:lpstr>Εμπλοκή τρίτων στην καλή πρακτική. </vt:lpstr>
      <vt:lpstr>Εμπόδια που παρουσιάστηκαν</vt:lpstr>
      <vt:lpstr>Είδος δραστηριότητας: Ομαδοσυνεργατικό project εξάμηνης διάρκειας.</vt:lpstr>
      <vt:lpstr>Παρουσίαση καλής πρακτικής</vt:lpstr>
      <vt:lpstr>Παρουσίαση καλής πρακτικής.</vt:lpstr>
      <vt:lpstr>Προστιθέμενη αξία/Επεκτασιμότητα της καλής πρακτικής </vt:lpstr>
      <vt:lpstr>Δημοσιοποίηση της καλής πρακτικής.</vt:lpstr>
      <vt:lpstr>Αποτίμηση της καλής πρακτικής.</vt:lpstr>
      <vt:lpstr>Συμπεράσματα.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G.Kofinas</cp:lastModifiedBy>
  <cp:revision>1</cp:revision>
  <dcterms:modified xsi:type="dcterms:W3CDTF">2024-06-16T20:02:19Z</dcterms:modified>
</cp:coreProperties>
</file>